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</p:sldMasterIdLst>
  <p:notesMasterIdLst>
    <p:notesMasterId r:id="rId32"/>
  </p:notesMasterIdLst>
  <p:handoutMasterIdLst>
    <p:handoutMasterId r:id="rId33"/>
  </p:handoutMasterIdLst>
  <p:sldIdLst>
    <p:sldId id="622" r:id="rId5"/>
    <p:sldId id="687" r:id="rId6"/>
    <p:sldId id="669" r:id="rId7"/>
    <p:sldId id="693" r:id="rId8"/>
    <p:sldId id="632" r:id="rId9"/>
    <p:sldId id="659" r:id="rId10"/>
    <p:sldId id="670" r:id="rId11"/>
    <p:sldId id="689" r:id="rId12"/>
    <p:sldId id="673" r:id="rId13"/>
    <p:sldId id="692" r:id="rId14"/>
    <p:sldId id="630" r:id="rId15"/>
    <p:sldId id="674" r:id="rId16"/>
    <p:sldId id="675" r:id="rId17"/>
    <p:sldId id="676" r:id="rId18"/>
    <p:sldId id="677" r:id="rId19"/>
    <p:sldId id="691" r:id="rId20"/>
    <p:sldId id="678" r:id="rId21"/>
    <p:sldId id="679" r:id="rId22"/>
    <p:sldId id="684" r:id="rId23"/>
    <p:sldId id="683" r:id="rId24"/>
    <p:sldId id="680" r:id="rId25"/>
    <p:sldId id="681" r:id="rId26"/>
    <p:sldId id="682" r:id="rId27"/>
    <p:sldId id="690" r:id="rId28"/>
    <p:sldId id="668" r:id="rId29"/>
    <p:sldId id="686" r:id="rId30"/>
    <p:sldId id="481" r:id="rId31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vorak, Dennis (FHWA)" initials="DD(" lastIdx="2" clrIdx="0">
    <p:extLst>
      <p:ext uri="{19B8F6BF-5375-455C-9EA6-DF929625EA0E}">
        <p15:presenceInfo xmlns:p15="http://schemas.microsoft.com/office/powerpoint/2012/main" userId="S::Dennis.Dvorak@ad.dot.gov::3b8e1fd7-7b64-42b1-a86b-33ac1eac15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78BE21"/>
    <a:srgbClr val="003865"/>
    <a:srgbClr val="000000"/>
    <a:srgbClr val="0D0D0D"/>
    <a:srgbClr val="B20738"/>
    <a:srgbClr val="00A3E2"/>
    <a:srgbClr val="2C2C2C"/>
    <a:srgbClr val="F5F5F5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89889" autoAdjust="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1D2B9-3AA2-4BCC-9E7E-4334713926FA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F6C9B0-3D55-4126-A45D-E7F160B34D7F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QA Program</a:t>
          </a:r>
        </a:p>
      </dgm:t>
    </dgm:pt>
    <dgm:pt modelId="{44808EFF-32C3-469B-82D4-7B782083443C}" type="parTrans" cxnId="{0AE6BF86-3A9F-42D5-B4D8-6FA3D3AADDB4}">
      <dgm:prSet/>
      <dgm:spPr/>
      <dgm:t>
        <a:bodyPr/>
        <a:lstStyle/>
        <a:p>
          <a:endParaRPr lang="en-US"/>
        </a:p>
      </dgm:t>
    </dgm:pt>
    <dgm:pt modelId="{0646569E-AA09-41BD-8D81-82919E399F1B}" type="sibTrans" cxnId="{0AE6BF86-3A9F-42D5-B4D8-6FA3D3AADDB4}">
      <dgm:prSet/>
      <dgm:spPr/>
      <dgm:t>
        <a:bodyPr/>
        <a:lstStyle/>
        <a:p>
          <a:endParaRPr lang="en-US"/>
        </a:p>
      </dgm:t>
    </dgm:pt>
    <dgm:pt modelId="{765BF81D-E8A7-4256-A74C-CD49E6ED1886}">
      <dgm:prSet phldrT="[Text]"/>
      <dgm:spPr>
        <a:solidFill>
          <a:srgbClr val="00B050"/>
        </a:solidFill>
      </dgm:spPr>
      <dgm:t>
        <a:bodyPr/>
        <a:lstStyle/>
        <a:p>
          <a:r>
            <a:rPr lang="en-US" baseline="0" dirty="0">
              <a:solidFill>
                <a:schemeClr val="tx1"/>
              </a:solidFill>
            </a:rPr>
            <a:t>Agency Acceptance</a:t>
          </a:r>
        </a:p>
      </dgm:t>
    </dgm:pt>
    <dgm:pt modelId="{3DFE1713-56E9-4717-B252-5A99FC75CD2E}" type="parTrans" cxnId="{876F3F7A-8B90-4C76-8A1C-AF915C6556C0}">
      <dgm:prSet/>
      <dgm:spPr/>
      <dgm:t>
        <a:bodyPr/>
        <a:lstStyle/>
        <a:p>
          <a:endParaRPr lang="en-US"/>
        </a:p>
      </dgm:t>
    </dgm:pt>
    <dgm:pt modelId="{75E2F484-74F3-4285-B439-C6B6DDC8535F}" type="sibTrans" cxnId="{876F3F7A-8B90-4C76-8A1C-AF915C6556C0}">
      <dgm:prSet/>
      <dgm:spPr/>
      <dgm:t>
        <a:bodyPr/>
        <a:lstStyle/>
        <a:p>
          <a:endParaRPr lang="en-US"/>
        </a:p>
      </dgm:t>
    </dgm:pt>
    <dgm:pt modelId="{F3E6C57B-2254-4E99-9AAD-698BD2589860}">
      <dgm:prSet phldrT="[Text]"/>
      <dgm:spPr/>
      <dgm:t>
        <a:bodyPr/>
        <a:lstStyle/>
        <a:p>
          <a:pPr algn="ctr"/>
          <a:r>
            <a:rPr lang="en-US" dirty="0"/>
            <a:t>Independent Assurance</a:t>
          </a:r>
        </a:p>
      </dgm:t>
    </dgm:pt>
    <dgm:pt modelId="{C43EF4C5-4F33-4461-8A35-BA530659139B}" type="parTrans" cxnId="{26AE56A1-443F-475B-8024-2F3BC68E9E31}">
      <dgm:prSet/>
      <dgm:spPr/>
      <dgm:t>
        <a:bodyPr/>
        <a:lstStyle/>
        <a:p>
          <a:endParaRPr lang="en-US"/>
        </a:p>
      </dgm:t>
    </dgm:pt>
    <dgm:pt modelId="{A01E823C-F0F7-4E18-BA4E-04E5DAF70A3D}" type="sibTrans" cxnId="{26AE56A1-443F-475B-8024-2F3BC68E9E31}">
      <dgm:prSet/>
      <dgm:spPr/>
      <dgm:t>
        <a:bodyPr/>
        <a:lstStyle/>
        <a:p>
          <a:endParaRPr lang="en-US"/>
        </a:p>
      </dgm:t>
    </dgm:pt>
    <dgm:pt modelId="{F47BAEAF-4911-43CD-A768-3F66602A1BC3}">
      <dgm:prSet phldrT="[Text]"/>
      <dgm:spPr/>
      <dgm:t>
        <a:bodyPr/>
        <a:lstStyle/>
        <a:p>
          <a:pPr algn="ctr"/>
          <a:r>
            <a:rPr lang="en-US" dirty="0"/>
            <a:t>Personnel Qualification</a:t>
          </a:r>
        </a:p>
      </dgm:t>
    </dgm:pt>
    <dgm:pt modelId="{2918A45A-21A4-40C0-8D7C-084A6233CE9D}" type="parTrans" cxnId="{0F11F01B-EE47-4BE0-8D7C-0AA0A481E742}">
      <dgm:prSet/>
      <dgm:spPr/>
      <dgm:t>
        <a:bodyPr/>
        <a:lstStyle/>
        <a:p>
          <a:endParaRPr lang="en-US"/>
        </a:p>
      </dgm:t>
    </dgm:pt>
    <dgm:pt modelId="{D62F9D0B-62A8-4AB6-BC57-8A96B03AFE2E}" type="sibTrans" cxnId="{0F11F01B-EE47-4BE0-8D7C-0AA0A481E742}">
      <dgm:prSet/>
      <dgm:spPr/>
      <dgm:t>
        <a:bodyPr/>
        <a:lstStyle/>
        <a:p>
          <a:endParaRPr lang="en-US"/>
        </a:p>
      </dgm:t>
    </dgm:pt>
    <dgm:pt modelId="{7A2F3DDD-96B2-48F9-80B1-BBACDD73135C}">
      <dgm:prSet phldrT="[Text]"/>
      <dgm:spPr/>
      <dgm:t>
        <a:bodyPr/>
        <a:lstStyle/>
        <a:p>
          <a:r>
            <a:rPr lang="en-US" dirty="0"/>
            <a:t>Lab Qualification</a:t>
          </a:r>
        </a:p>
      </dgm:t>
    </dgm:pt>
    <dgm:pt modelId="{A5FA7EA0-47D0-4CAE-B5E2-43ADACFF8682}" type="parTrans" cxnId="{B728FF7D-A4F6-457F-9973-FC2F821895DF}">
      <dgm:prSet/>
      <dgm:spPr/>
      <dgm:t>
        <a:bodyPr/>
        <a:lstStyle/>
        <a:p>
          <a:endParaRPr lang="en-US"/>
        </a:p>
      </dgm:t>
    </dgm:pt>
    <dgm:pt modelId="{5C1E8DEE-A28F-4253-837F-9FFE064C9028}" type="sibTrans" cxnId="{B728FF7D-A4F6-457F-9973-FC2F821895DF}">
      <dgm:prSet/>
      <dgm:spPr/>
      <dgm:t>
        <a:bodyPr/>
        <a:lstStyle/>
        <a:p>
          <a:endParaRPr lang="en-US"/>
        </a:p>
      </dgm:t>
    </dgm:pt>
    <dgm:pt modelId="{93321B61-DDCE-4983-937B-9D9483C46A75}">
      <dgm:prSet phldrT="[Text]"/>
      <dgm:spPr/>
      <dgm:t>
        <a:bodyPr/>
        <a:lstStyle/>
        <a:p>
          <a:r>
            <a:rPr lang="en-US" dirty="0"/>
            <a:t>Dispute Resolution</a:t>
          </a:r>
        </a:p>
      </dgm:t>
    </dgm:pt>
    <dgm:pt modelId="{4A883C18-76E2-4883-B6A9-013442C6D509}" type="parTrans" cxnId="{91E1E572-41CD-4E24-87AA-050E75D812ED}">
      <dgm:prSet/>
      <dgm:spPr/>
      <dgm:t>
        <a:bodyPr/>
        <a:lstStyle/>
        <a:p>
          <a:endParaRPr lang="en-US"/>
        </a:p>
      </dgm:t>
    </dgm:pt>
    <dgm:pt modelId="{1F3474A8-CA4C-47F5-8128-7D9BD5E59811}" type="sibTrans" cxnId="{91E1E572-41CD-4E24-87AA-050E75D812ED}">
      <dgm:prSet/>
      <dgm:spPr/>
      <dgm:t>
        <a:bodyPr/>
        <a:lstStyle/>
        <a:p>
          <a:endParaRPr lang="en-US"/>
        </a:p>
      </dgm:t>
    </dgm:pt>
    <dgm:pt modelId="{A1A94EEB-1C3C-4B6D-8CDD-251F3B529FB7}">
      <dgm:prSet phldrT="[Text]"/>
      <dgm:spPr>
        <a:solidFill>
          <a:srgbClr val="FFFF00"/>
        </a:solidFill>
      </dgm:spPr>
      <dgm:t>
        <a:bodyPr/>
        <a:lstStyle/>
        <a:p>
          <a:pPr algn="ctr"/>
          <a:r>
            <a:rPr lang="en-US" baseline="0" dirty="0">
              <a:solidFill>
                <a:schemeClr val="tx1"/>
              </a:solidFill>
            </a:rPr>
            <a:t>Contractor QC</a:t>
          </a:r>
        </a:p>
      </dgm:t>
    </dgm:pt>
    <dgm:pt modelId="{0A93105E-695B-4AF9-B9AF-2CFF23141A30}" type="parTrans" cxnId="{020A8C9B-A2C8-4EEA-BE5A-55AE531D2869}">
      <dgm:prSet/>
      <dgm:spPr/>
      <dgm:t>
        <a:bodyPr/>
        <a:lstStyle/>
        <a:p>
          <a:endParaRPr lang="en-US"/>
        </a:p>
      </dgm:t>
    </dgm:pt>
    <dgm:pt modelId="{46865240-84AF-4DE3-BB21-A8144AC78F80}" type="sibTrans" cxnId="{020A8C9B-A2C8-4EEA-BE5A-55AE531D2869}">
      <dgm:prSet/>
      <dgm:spPr/>
      <dgm:t>
        <a:bodyPr/>
        <a:lstStyle/>
        <a:p>
          <a:endParaRPr lang="en-US"/>
        </a:p>
      </dgm:t>
    </dgm:pt>
    <dgm:pt modelId="{E052CF64-1F29-466F-9960-9BEE39DE5CB7}" type="pres">
      <dgm:prSet presAssocID="{E741D2B9-3AA2-4BCC-9E7E-4334713926F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FCABB8C-57EB-4F4F-8FE3-F3DC3624E99D}" type="pres">
      <dgm:prSet presAssocID="{C9F6C9B0-3D55-4126-A45D-E7F160B34D7F}" presName="centerShape" presStyleLbl="node0" presStyleIdx="0" presStyleCnt="1"/>
      <dgm:spPr/>
    </dgm:pt>
    <dgm:pt modelId="{3E3C8507-5399-44D9-95CE-F618F0CEC957}" type="pres">
      <dgm:prSet presAssocID="{3DFE1713-56E9-4717-B252-5A99FC75CD2E}" presName="Name9" presStyleLbl="parChTrans1D2" presStyleIdx="0" presStyleCnt="6"/>
      <dgm:spPr/>
    </dgm:pt>
    <dgm:pt modelId="{0DAFB678-D57D-4BBA-A91E-091833DC0320}" type="pres">
      <dgm:prSet presAssocID="{3DFE1713-56E9-4717-B252-5A99FC75CD2E}" presName="connTx" presStyleLbl="parChTrans1D2" presStyleIdx="0" presStyleCnt="6"/>
      <dgm:spPr/>
    </dgm:pt>
    <dgm:pt modelId="{0362CBC2-F1BD-44C7-A9F1-7FE56EC8C6FB}" type="pres">
      <dgm:prSet presAssocID="{765BF81D-E8A7-4256-A74C-CD49E6ED1886}" presName="node" presStyleLbl="node1" presStyleIdx="0" presStyleCnt="6">
        <dgm:presLayoutVars>
          <dgm:bulletEnabled val="1"/>
        </dgm:presLayoutVars>
      </dgm:prSet>
      <dgm:spPr/>
    </dgm:pt>
    <dgm:pt modelId="{DCE1E840-8746-4E7D-B4A9-581B3D3BDAAD}" type="pres">
      <dgm:prSet presAssocID="{4A883C18-76E2-4883-B6A9-013442C6D509}" presName="Name9" presStyleLbl="parChTrans1D2" presStyleIdx="1" presStyleCnt="6"/>
      <dgm:spPr/>
    </dgm:pt>
    <dgm:pt modelId="{B991023B-8E3C-4F48-8916-B0DFCABD9961}" type="pres">
      <dgm:prSet presAssocID="{4A883C18-76E2-4883-B6A9-013442C6D509}" presName="connTx" presStyleLbl="parChTrans1D2" presStyleIdx="1" presStyleCnt="6"/>
      <dgm:spPr/>
    </dgm:pt>
    <dgm:pt modelId="{CED56AFF-C308-46A3-BD90-AAF7D088D69E}" type="pres">
      <dgm:prSet presAssocID="{93321B61-DDCE-4983-937B-9D9483C46A75}" presName="node" presStyleLbl="node1" presStyleIdx="1" presStyleCnt="6">
        <dgm:presLayoutVars>
          <dgm:bulletEnabled val="1"/>
        </dgm:presLayoutVars>
      </dgm:prSet>
      <dgm:spPr/>
    </dgm:pt>
    <dgm:pt modelId="{D541AE2B-6FC0-4533-B075-BE9E01C54519}" type="pres">
      <dgm:prSet presAssocID="{C43EF4C5-4F33-4461-8A35-BA530659139B}" presName="Name9" presStyleLbl="parChTrans1D2" presStyleIdx="2" presStyleCnt="6"/>
      <dgm:spPr/>
    </dgm:pt>
    <dgm:pt modelId="{30CE9A4E-D48C-43A6-BD5B-467EDC6730C7}" type="pres">
      <dgm:prSet presAssocID="{C43EF4C5-4F33-4461-8A35-BA530659139B}" presName="connTx" presStyleLbl="parChTrans1D2" presStyleIdx="2" presStyleCnt="6"/>
      <dgm:spPr/>
    </dgm:pt>
    <dgm:pt modelId="{25E73916-CD3A-42B9-8C32-FAB873B97133}" type="pres">
      <dgm:prSet presAssocID="{F3E6C57B-2254-4E99-9AAD-698BD2589860}" presName="node" presStyleLbl="node1" presStyleIdx="2" presStyleCnt="6">
        <dgm:presLayoutVars>
          <dgm:bulletEnabled val="1"/>
        </dgm:presLayoutVars>
      </dgm:prSet>
      <dgm:spPr/>
    </dgm:pt>
    <dgm:pt modelId="{6A41C0E1-B6ED-49B3-AC8E-381EC1BC2EFE}" type="pres">
      <dgm:prSet presAssocID="{0A93105E-695B-4AF9-B9AF-2CFF23141A30}" presName="Name9" presStyleLbl="parChTrans1D2" presStyleIdx="3" presStyleCnt="6"/>
      <dgm:spPr/>
    </dgm:pt>
    <dgm:pt modelId="{3296ADF0-5464-43AE-B515-11154573EA97}" type="pres">
      <dgm:prSet presAssocID="{0A93105E-695B-4AF9-B9AF-2CFF23141A30}" presName="connTx" presStyleLbl="parChTrans1D2" presStyleIdx="3" presStyleCnt="6"/>
      <dgm:spPr/>
    </dgm:pt>
    <dgm:pt modelId="{02A3B6D0-8ACE-4EB3-9CC5-52CAD798CF4F}" type="pres">
      <dgm:prSet presAssocID="{A1A94EEB-1C3C-4B6D-8CDD-251F3B529FB7}" presName="node" presStyleLbl="node1" presStyleIdx="3" presStyleCnt="6" custRadScaleRad="94938" custRadScaleInc="-5243">
        <dgm:presLayoutVars>
          <dgm:bulletEnabled val="1"/>
        </dgm:presLayoutVars>
      </dgm:prSet>
      <dgm:spPr/>
    </dgm:pt>
    <dgm:pt modelId="{AA1592AA-AEB8-488C-96B5-F8B942BF58E0}" type="pres">
      <dgm:prSet presAssocID="{A5FA7EA0-47D0-4CAE-B5E2-43ADACFF8682}" presName="Name9" presStyleLbl="parChTrans1D2" presStyleIdx="4" presStyleCnt="6"/>
      <dgm:spPr/>
    </dgm:pt>
    <dgm:pt modelId="{F5FF0034-E411-476F-BEB8-D1F51C3121E6}" type="pres">
      <dgm:prSet presAssocID="{A5FA7EA0-47D0-4CAE-B5E2-43ADACFF8682}" presName="connTx" presStyleLbl="parChTrans1D2" presStyleIdx="4" presStyleCnt="6"/>
      <dgm:spPr/>
    </dgm:pt>
    <dgm:pt modelId="{4C3A05AF-F1C7-4CD6-94F5-E39182B491AC}" type="pres">
      <dgm:prSet presAssocID="{7A2F3DDD-96B2-48F9-80B1-BBACDD73135C}" presName="node" presStyleLbl="node1" presStyleIdx="4" presStyleCnt="6">
        <dgm:presLayoutVars>
          <dgm:bulletEnabled val="1"/>
        </dgm:presLayoutVars>
      </dgm:prSet>
      <dgm:spPr/>
    </dgm:pt>
    <dgm:pt modelId="{FC22DC41-B58A-4AF0-B746-6E041D34324B}" type="pres">
      <dgm:prSet presAssocID="{2918A45A-21A4-40C0-8D7C-084A6233CE9D}" presName="Name9" presStyleLbl="parChTrans1D2" presStyleIdx="5" presStyleCnt="6"/>
      <dgm:spPr/>
    </dgm:pt>
    <dgm:pt modelId="{771147C1-4D6C-450A-BDC7-4736048D5E9F}" type="pres">
      <dgm:prSet presAssocID="{2918A45A-21A4-40C0-8D7C-084A6233CE9D}" presName="connTx" presStyleLbl="parChTrans1D2" presStyleIdx="5" presStyleCnt="6"/>
      <dgm:spPr/>
    </dgm:pt>
    <dgm:pt modelId="{AD2966FB-560E-4651-922A-2AAA003A0059}" type="pres">
      <dgm:prSet presAssocID="{F47BAEAF-4911-43CD-A768-3F66602A1BC3}" presName="node" presStyleLbl="node1" presStyleIdx="5" presStyleCnt="6" custRadScaleRad="98837" custRadScaleInc="5855">
        <dgm:presLayoutVars>
          <dgm:bulletEnabled val="1"/>
        </dgm:presLayoutVars>
      </dgm:prSet>
      <dgm:spPr/>
    </dgm:pt>
  </dgm:ptLst>
  <dgm:cxnLst>
    <dgm:cxn modelId="{E6DE0E02-3FE5-42FD-A645-5A5DC7DEF0FB}" type="presOf" srcId="{C43EF4C5-4F33-4461-8A35-BA530659139B}" destId="{D541AE2B-6FC0-4533-B075-BE9E01C54519}" srcOrd="0" destOrd="0" presId="urn:microsoft.com/office/officeart/2005/8/layout/radial1"/>
    <dgm:cxn modelId="{F5448B05-0A27-48A6-A512-F607A3AADBAA}" type="presOf" srcId="{A1A94EEB-1C3C-4B6D-8CDD-251F3B529FB7}" destId="{02A3B6D0-8ACE-4EB3-9CC5-52CAD798CF4F}" srcOrd="0" destOrd="0" presId="urn:microsoft.com/office/officeart/2005/8/layout/radial1"/>
    <dgm:cxn modelId="{009D2311-0E05-448B-A8C4-B4D8787DCF05}" type="presOf" srcId="{C43EF4C5-4F33-4461-8A35-BA530659139B}" destId="{30CE9A4E-D48C-43A6-BD5B-467EDC6730C7}" srcOrd="1" destOrd="0" presId="urn:microsoft.com/office/officeart/2005/8/layout/radial1"/>
    <dgm:cxn modelId="{7963E01A-C10F-4C77-A9C1-82FE7331E2F1}" type="presOf" srcId="{A5FA7EA0-47D0-4CAE-B5E2-43ADACFF8682}" destId="{F5FF0034-E411-476F-BEB8-D1F51C3121E6}" srcOrd="1" destOrd="0" presId="urn:microsoft.com/office/officeart/2005/8/layout/radial1"/>
    <dgm:cxn modelId="{0F11F01B-EE47-4BE0-8D7C-0AA0A481E742}" srcId="{C9F6C9B0-3D55-4126-A45D-E7F160B34D7F}" destId="{F47BAEAF-4911-43CD-A768-3F66602A1BC3}" srcOrd="5" destOrd="0" parTransId="{2918A45A-21A4-40C0-8D7C-084A6233CE9D}" sibTransId="{D62F9D0B-62A8-4AB6-BC57-8A96B03AFE2E}"/>
    <dgm:cxn modelId="{5BF61F1C-A18A-4746-9CC8-8041C9CE6AED}" type="presOf" srcId="{3DFE1713-56E9-4717-B252-5A99FC75CD2E}" destId="{3E3C8507-5399-44D9-95CE-F618F0CEC957}" srcOrd="0" destOrd="0" presId="urn:microsoft.com/office/officeart/2005/8/layout/radial1"/>
    <dgm:cxn modelId="{8778AA26-9341-463C-A1A7-324B860F2A9F}" type="presOf" srcId="{A5FA7EA0-47D0-4CAE-B5E2-43ADACFF8682}" destId="{AA1592AA-AEB8-488C-96B5-F8B942BF58E0}" srcOrd="0" destOrd="0" presId="urn:microsoft.com/office/officeart/2005/8/layout/radial1"/>
    <dgm:cxn modelId="{E1C74F47-FB6F-4287-84E3-2AB040DF4B85}" type="presOf" srcId="{7A2F3DDD-96B2-48F9-80B1-BBACDD73135C}" destId="{4C3A05AF-F1C7-4CD6-94F5-E39182B491AC}" srcOrd="0" destOrd="0" presId="urn:microsoft.com/office/officeart/2005/8/layout/radial1"/>
    <dgm:cxn modelId="{CEF20869-7C7E-4D52-824F-C282DA3BE306}" type="presOf" srcId="{C9F6C9B0-3D55-4126-A45D-E7F160B34D7F}" destId="{BFCABB8C-57EB-4F4F-8FE3-F3DC3624E99D}" srcOrd="0" destOrd="0" presId="urn:microsoft.com/office/officeart/2005/8/layout/radial1"/>
    <dgm:cxn modelId="{91E1E572-41CD-4E24-87AA-050E75D812ED}" srcId="{C9F6C9B0-3D55-4126-A45D-E7F160B34D7F}" destId="{93321B61-DDCE-4983-937B-9D9483C46A75}" srcOrd="1" destOrd="0" parTransId="{4A883C18-76E2-4883-B6A9-013442C6D509}" sibTransId="{1F3474A8-CA4C-47F5-8128-7D9BD5E59811}"/>
    <dgm:cxn modelId="{F8C29A53-6A44-48C5-9AC2-97402340B13D}" type="presOf" srcId="{F47BAEAF-4911-43CD-A768-3F66602A1BC3}" destId="{AD2966FB-560E-4651-922A-2AAA003A0059}" srcOrd="0" destOrd="0" presId="urn:microsoft.com/office/officeart/2005/8/layout/radial1"/>
    <dgm:cxn modelId="{876F3F7A-8B90-4C76-8A1C-AF915C6556C0}" srcId="{C9F6C9B0-3D55-4126-A45D-E7F160B34D7F}" destId="{765BF81D-E8A7-4256-A74C-CD49E6ED1886}" srcOrd="0" destOrd="0" parTransId="{3DFE1713-56E9-4717-B252-5A99FC75CD2E}" sibTransId="{75E2F484-74F3-4285-B439-C6B6DDC8535F}"/>
    <dgm:cxn modelId="{B728FF7D-A4F6-457F-9973-FC2F821895DF}" srcId="{C9F6C9B0-3D55-4126-A45D-E7F160B34D7F}" destId="{7A2F3DDD-96B2-48F9-80B1-BBACDD73135C}" srcOrd="4" destOrd="0" parTransId="{A5FA7EA0-47D0-4CAE-B5E2-43ADACFF8682}" sibTransId="{5C1E8DEE-A28F-4253-837F-9FFE064C9028}"/>
    <dgm:cxn modelId="{0AE6BF86-3A9F-42D5-B4D8-6FA3D3AADDB4}" srcId="{E741D2B9-3AA2-4BCC-9E7E-4334713926FA}" destId="{C9F6C9B0-3D55-4126-A45D-E7F160B34D7F}" srcOrd="0" destOrd="0" parTransId="{44808EFF-32C3-469B-82D4-7B782083443C}" sibTransId="{0646569E-AA09-41BD-8D81-82919E399F1B}"/>
    <dgm:cxn modelId="{8851B08A-2E83-43EB-AB1A-94DE443EE0A2}" type="presOf" srcId="{4A883C18-76E2-4883-B6A9-013442C6D509}" destId="{B991023B-8E3C-4F48-8916-B0DFCABD9961}" srcOrd="1" destOrd="0" presId="urn:microsoft.com/office/officeart/2005/8/layout/radial1"/>
    <dgm:cxn modelId="{F56BF98F-5B2C-464D-A6BB-EAE490DC0E89}" type="presOf" srcId="{2918A45A-21A4-40C0-8D7C-084A6233CE9D}" destId="{FC22DC41-B58A-4AF0-B746-6E041D34324B}" srcOrd="0" destOrd="0" presId="urn:microsoft.com/office/officeart/2005/8/layout/radial1"/>
    <dgm:cxn modelId="{2A8EBC90-E86C-4DFD-9EED-20F707B22EA6}" type="presOf" srcId="{E741D2B9-3AA2-4BCC-9E7E-4334713926FA}" destId="{E052CF64-1F29-466F-9960-9BEE39DE5CB7}" srcOrd="0" destOrd="0" presId="urn:microsoft.com/office/officeart/2005/8/layout/radial1"/>
    <dgm:cxn modelId="{51068F9A-3775-4EF1-915E-38C77FC7502B}" type="presOf" srcId="{2918A45A-21A4-40C0-8D7C-084A6233CE9D}" destId="{771147C1-4D6C-450A-BDC7-4736048D5E9F}" srcOrd="1" destOrd="0" presId="urn:microsoft.com/office/officeart/2005/8/layout/radial1"/>
    <dgm:cxn modelId="{020A8C9B-A2C8-4EEA-BE5A-55AE531D2869}" srcId="{C9F6C9B0-3D55-4126-A45D-E7F160B34D7F}" destId="{A1A94EEB-1C3C-4B6D-8CDD-251F3B529FB7}" srcOrd="3" destOrd="0" parTransId="{0A93105E-695B-4AF9-B9AF-2CFF23141A30}" sibTransId="{46865240-84AF-4DE3-BB21-A8144AC78F80}"/>
    <dgm:cxn modelId="{860F5D9C-3F09-4F8A-ADF1-B4DF977FF520}" type="presOf" srcId="{4A883C18-76E2-4883-B6A9-013442C6D509}" destId="{DCE1E840-8746-4E7D-B4A9-581B3D3BDAAD}" srcOrd="0" destOrd="0" presId="urn:microsoft.com/office/officeart/2005/8/layout/radial1"/>
    <dgm:cxn modelId="{26AE56A1-443F-475B-8024-2F3BC68E9E31}" srcId="{C9F6C9B0-3D55-4126-A45D-E7F160B34D7F}" destId="{F3E6C57B-2254-4E99-9AAD-698BD2589860}" srcOrd="2" destOrd="0" parTransId="{C43EF4C5-4F33-4461-8A35-BA530659139B}" sibTransId="{A01E823C-F0F7-4E18-BA4E-04E5DAF70A3D}"/>
    <dgm:cxn modelId="{E7B668A5-9FA4-4782-A228-27680BA8F617}" type="presOf" srcId="{0A93105E-695B-4AF9-B9AF-2CFF23141A30}" destId="{3296ADF0-5464-43AE-B515-11154573EA97}" srcOrd="1" destOrd="0" presId="urn:microsoft.com/office/officeart/2005/8/layout/radial1"/>
    <dgm:cxn modelId="{7D38C6E3-ABA4-44C2-BAE2-21025AE9E440}" type="presOf" srcId="{765BF81D-E8A7-4256-A74C-CD49E6ED1886}" destId="{0362CBC2-F1BD-44C7-A9F1-7FE56EC8C6FB}" srcOrd="0" destOrd="0" presId="urn:microsoft.com/office/officeart/2005/8/layout/radial1"/>
    <dgm:cxn modelId="{3EE30BE5-5EBB-4D9A-9ED4-5E1F53A9CE2A}" type="presOf" srcId="{F3E6C57B-2254-4E99-9AAD-698BD2589860}" destId="{25E73916-CD3A-42B9-8C32-FAB873B97133}" srcOrd="0" destOrd="0" presId="urn:microsoft.com/office/officeart/2005/8/layout/radial1"/>
    <dgm:cxn modelId="{740D17E7-4D69-4B07-B0F3-301539CDF43F}" type="presOf" srcId="{3DFE1713-56E9-4717-B252-5A99FC75CD2E}" destId="{0DAFB678-D57D-4BBA-A91E-091833DC0320}" srcOrd="1" destOrd="0" presId="urn:microsoft.com/office/officeart/2005/8/layout/radial1"/>
    <dgm:cxn modelId="{35E1EFEA-6E51-4A71-8821-612011FB3955}" type="presOf" srcId="{0A93105E-695B-4AF9-B9AF-2CFF23141A30}" destId="{6A41C0E1-B6ED-49B3-AC8E-381EC1BC2EFE}" srcOrd="0" destOrd="0" presId="urn:microsoft.com/office/officeart/2005/8/layout/radial1"/>
    <dgm:cxn modelId="{0DCB30F7-A53A-4D8E-B5D1-BF1FAFE33B28}" type="presOf" srcId="{93321B61-DDCE-4983-937B-9D9483C46A75}" destId="{CED56AFF-C308-46A3-BD90-AAF7D088D69E}" srcOrd="0" destOrd="0" presId="urn:microsoft.com/office/officeart/2005/8/layout/radial1"/>
    <dgm:cxn modelId="{F5DE4760-D4B2-48E4-BA01-A33265211BBF}" type="presParOf" srcId="{E052CF64-1F29-466F-9960-9BEE39DE5CB7}" destId="{BFCABB8C-57EB-4F4F-8FE3-F3DC3624E99D}" srcOrd="0" destOrd="0" presId="urn:microsoft.com/office/officeart/2005/8/layout/radial1"/>
    <dgm:cxn modelId="{0C64B4B5-7799-4FC1-AB3D-27FA5F11DB7F}" type="presParOf" srcId="{E052CF64-1F29-466F-9960-9BEE39DE5CB7}" destId="{3E3C8507-5399-44D9-95CE-F618F0CEC957}" srcOrd="1" destOrd="0" presId="urn:microsoft.com/office/officeart/2005/8/layout/radial1"/>
    <dgm:cxn modelId="{5DD9FA8E-E05F-447F-8C8F-7387993D4B92}" type="presParOf" srcId="{3E3C8507-5399-44D9-95CE-F618F0CEC957}" destId="{0DAFB678-D57D-4BBA-A91E-091833DC0320}" srcOrd="0" destOrd="0" presId="urn:microsoft.com/office/officeart/2005/8/layout/radial1"/>
    <dgm:cxn modelId="{5665D693-C36E-4395-A826-1957870D5FCA}" type="presParOf" srcId="{E052CF64-1F29-466F-9960-9BEE39DE5CB7}" destId="{0362CBC2-F1BD-44C7-A9F1-7FE56EC8C6FB}" srcOrd="2" destOrd="0" presId="urn:microsoft.com/office/officeart/2005/8/layout/radial1"/>
    <dgm:cxn modelId="{BA4F778B-C5F1-4AC4-955A-B5C681D9576F}" type="presParOf" srcId="{E052CF64-1F29-466F-9960-9BEE39DE5CB7}" destId="{DCE1E840-8746-4E7D-B4A9-581B3D3BDAAD}" srcOrd="3" destOrd="0" presId="urn:microsoft.com/office/officeart/2005/8/layout/radial1"/>
    <dgm:cxn modelId="{056F3DE3-978C-4C24-B286-B4FDA956F654}" type="presParOf" srcId="{DCE1E840-8746-4E7D-B4A9-581B3D3BDAAD}" destId="{B991023B-8E3C-4F48-8916-B0DFCABD9961}" srcOrd="0" destOrd="0" presId="urn:microsoft.com/office/officeart/2005/8/layout/radial1"/>
    <dgm:cxn modelId="{C8D10FEC-FF69-4258-8F12-FDF63EE339F6}" type="presParOf" srcId="{E052CF64-1F29-466F-9960-9BEE39DE5CB7}" destId="{CED56AFF-C308-46A3-BD90-AAF7D088D69E}" srcOrd="4" destOrd="0" presId="urn:microsoft.com/office/officeart/2005/8/layout/radial1"/>
    <dgm:cxn modelId="{3D5FACC2-DA04-486C-9C05-FD485A9222A3}" type="presParOf" srcId="{E052CF64-1F29-466F-9960-9BEE39DE5CB7}" destId="{D541AE2B-6FC0-4533-B075-BE9E01C54519}" srcOrd="5" destOrd="0" presId="urn:microsoft.com/office/officeart/2005/8/layout/radial1"/>
    <dgm:cxn modelId="{9E3AD7C1-ECA8-4E07-B871-18307CB9E329}" type="presParOf" srcId="{D541AE2B-6FC0-4533-B075-BE9E01C54519}" destId="{30CE9A4E-D48C-43A6-BD5B-467EDC6730C7}" srcOrd="0" destOrd="0" presId="urn:microsoft.com/office/officeart/2005/8/layout/radial1"/>
    <dgm:cxn modelId="{0E2B7580-8EBB-46EB-93A3-4495A2C95B9E}" type="presParOf" srcId="{E052CF64-1F29-466F-9960-9BEE39DE5CB7}" destId="{25E73916-CD3A-42B9-8C32-FAB873B97133}" srcOrd="6" destOrd="0" presId="urn:microsoft.com/office/officeart/2005/8/layout/radial1"/>
    <dgm:cxn modelId="{511C7951-F640-4315-B3AE-F0F798668653}" type="presParOf" srcId="{E052CF64-1F29-466F-9960-9BEE39DE5CB7}" destId="{6A41C0E1-B6ED-49B3-AC8E-381EC1BC2EFE}" srcOrd="7" destOrd="0" presId="urn:microsoft.com/office/officeart/2005/8/layout/radial1"/>
    <dgm:cxn modelId="{DFBB6058-3299-49AB-AC2A-2BBCABD287F1}" type="presParOf" srcId="{6A41C0E1-B6ED-49B3-AC8E-381EC1BC2EFE}" destId="{3296ADF0-5464-43AE-B515-11154573EA97}" srcOrd="0" destOrd="0" presId="urn:microsoft.com/office/officeart/2005/8/layout/radial1"/>
    <dgm:cxn modelId="{133C5C02-A94A-4E39-9A01-AF016BB16C2B}" type="presParOf" srcId="{E052CF64-1F29-466F-9960-9BEE39DE5CB7}" destId="{02A3B6D0-8ACE-4EB3-9CC5-52CAD798CF4F}" srcOrd="8" destOrd="0" presId="urn:microsoft.com/office/officeart/2005/8/layout/radial1"/>
    <dgm:cxn modelId="{4B32DCAF-0443-4365-AE0C-02946DDB932B}" type="presParOf" srcId="{E052CF64-1F29-466F-9960-9BEE39DE5CB7}" destId="{AA1592AA-AEB8-488C-96B5-F8B942BF58E0}" srcOrd="9" destOrd="0" presId="urn:microsoft.com/office/officeart/2005/8/layout/radial1"/>
    <dgm:cxn modelId="{6CAEBF73-6492-45C2-B54E-881AD95720C1}" type="presParOf" srcId="{AA1592AA-AEB8-488C-96B5-F8B942BF58E0}" destId="{F5FF0034-E411-476F-BEB8-D1F51C3121E6}" srcOrd="0" destOrd="0" presId="urn:microsoft.com/office/officeart/2005/8/layout/radial1"/>
    <dgm:cxn modelId="{27B5C336-2DB1-4046-9060-271EB6741791}" type="presParOf" srcId="{E052CF64-1F29-466F-9960-9BEE39DE5CB7}" destId="{4C3A05AF-F1C7-4CD6-94F5-E39182B491AC}" srcOrd="10" destOrd="0" presId="urn:microsoft.com/office/officeart/2005/8/layout/radial1"/>
    <dgm:cxn modelId="{C65835B2-1A10-43FA-8B1B-541C89A8A7D7}" type="presParOf" srcId="{E052CF64-1F29-466F-9960-9BEE39DE5CB7}" destId="{FC22DC41-B58A-4AF0-B746-6E041D34324B}" srcOrd="11" destOrd="0" presId="urn:microsoft.com/office/officeart/2005/8/layout/radial1"/>
    <dgm:cxn modelId="{02706864-00F2-42BB-ACC3-7C8B080A171B}" type="presParOf" srcId="{FC22DC41-B58A-4AF0-B746-6E041D34324B}" destId="{771147C1-4D6C-450A-BDC7-4736048D5E9F}" srcOrd="0" destOrd="0" presId="urn:microsoft.com/office/officeart/2005/8/layout/radial1"/>
    <dgm:cxn modelId="{19564074-9EE3-4A53-9D7A-18283CABBAFF}" type="presParOf" srcId="{E052CF64-1F29-466F-9960-9BEE39DE5CB7}" destId="{AD2966FB-560E-4651-922A-2AAA003A0059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ABB8C-57EB-4F4F-8FE3-F3DC3624E99D}">
      <dsp:nvSpPr>
        <dsp:cNvPr id="0" name=""/>
        <dsp:cNvSpPr/>
      </dsp:nvSpPr>
      <dsp:spPr>
        <a:xfrm>
          <a:off x="3123530" y="1790030"/>
          <a:ext cx="1372939" cy="1372939"/>
        </a:xfrm>
        <a:prstGeom prst="ellipse">
          <a:avLst/>
        </a:prstGeom>
        <a:solidFill>
          <a:schemeClr val="bg1"/>
        </a:solidFill>
        <a:ln w="1079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QA Program</a:t>
          </a:r>
        </a:p>
      </dsp:txBody>
      <dsp:txXfrm>
        <a:off x="3324592" y="1991092"/>
        <a:ext cx="970815" cy="970815"/>
      </dsp:txXfrm>
    </dsp:sp>
    <dsp:sp modelId="{3E3C8507-5399-44D9-95CE-F618F0CEC957}">
      <dsp:nvSpPr>
        <dsp:cNvPr id="0" name=""/>
        <dsp:cNvSpPr/>
      </dsp:nvSpPr>
      <dsp:spPr>
        <a:xfrm rot="16200000">
          <a:off x="3603161" y="1566976"/>
          <a:ext cx="413676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413676" y="16215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99658" y="1572850"/>
        <a:ext cx="20683" cy="20683"/>
      </dsp:txXfrm>
    </dsp:sp>
    <dsp:sp modelId="{0362CBC2-F1BD-44C7-A9F1-7FE56EC8C6FB}">
      <dsp:nvSpPr>
        <dsp:cNvPr id="0" name=""/>
        <dsp:cNvSpPr/>
      </dsp:nvSpPr>
      <dsp:spPr>
        <a:xfrm>
          <a:off x="3123530" y="3414"/>
          <a:ext cx="1372939" cy="1372939"/>
        </a:xfrm>
        <a:prstGeom prst="ellipse">
          <a:avLst/>
        </a:prstGeom>
        <a:solidFill>
          <a:srgbClr val="00B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>
              <a:solidFill>
                <a:schemeClr val="tx1"/>
              </a:solidFill>
            </a:rPr>
            <a:t>Agency Acceptance</a:t>
          </a:r>
        </a:p>
      </dsp:txBody>
      <dsp:txXfrm>
        <a:off x="3324592" y="204476"/>
        <a:ext cx="970815" cy="970815"/>
      </dsp:txXfrm>
    </dsp:sp>
    <dsp:sp modelId="{DCE1E840-8746-4E7D-B4A9-581B3D3BDAAD}">
      <dsp:nvSpPr>
        <dsp:cNvPr id="0" name=""/>
        <dsp:cNvSpPr/>
      </dsp:nvSpPr>
      <dsp:spPr>
        <a:xfrm rot="19800000">
          <a:off x="4376789" y="2013630"/>
          <a:ext cx="413676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413676" y="16215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73285" y="2019504"/>
        <a:ext cx="20683" cy="20683"/>
      </dsp:txXfrm>
    </dsp:sp>
    <dsp:sp modelId="{CED56AFF-C308-46A3-BD90-AAF7D088D69E}">
      <dsp:nvSpPr>
        <dsp:cNvPr id="0" name=""/>
        <dsp:cNvSpPr/>
      </dsp:nvSpPr>
      <dsp:spPr>
        <a:xfrm>
          <a:off x="4670784" y="896722"/>
          <a:ext cx="1372939" cy="13729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Dispute Resolution</a:t>
          </a:r>
        </a:p>
      </dsp:txBody>
      <dsp:txXfrm>
        <a:off x="4871846" y="1097784"/>
        <a:ext cx="970815" cy="970815"/>
      </dsp:txXfrm>
    </dsp:sp>
    <dsp:sp modelId="{D541AE2B-6FC0-4533-B075-BE9E01C54519}">
      <dsp:nvSpPr>
        <dsp:cNvPr id="0" name=""/>
        <dsp:cNvSpPr/>
      </dsp:nvSpPr>
      <dsp:spPr>
        <a:xfrm rot="1800000">
          <a:off x="4376789" y="2906938"/>
          <a:ext cx="413676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413676" y="16215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73285" y="2912811"/>
        <a:ext cx="20683" cy="20683"/>
      </dsp:txXfrm>
    </dsp:sp>
    <dsp:sp modelId="{25E73916-CD3A-42B9-8C32-FAB873B97133}">
      <dsp:nvSpPr>
        <dsp:cNvPr id="0" name=""/>
        <dsp:cNvSpPr/>
      </dsp:nvSpPr>
      <dsp:spPr>
        <a:xfrm>
          <a:off x="4670784" y="2683338"/>
          <a:ext cx="1372939" cy="13729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Independent Assurance</a:t>
          </a:r>
        </a:p>
      </dsp:txBody>
      <dsp:txXfrm>
        <a:off x="4871846" y="2884400"/>
        <a:ext cx="970815" cy="970815"/>
      </dsp:txXfrm>
    </dsp:sp>
    <dsp:sp modelId="{6A41C0E1-B6ED-49B3-AC8E-381EC1BC2EFE}">
      <dsp:nvSpPr>
        <dsp:cNvPr id="0" name=""/>
        <dsp:cNvSpPr/>
      </dsp:nvSpPr>
      <dsp:spPr>
        <a:xfrm rot="5305626">
          <a:off x="3671660" y="3308053"/>
          <a:ext cx="323237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323237" y="16215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25198" y="3316188"/>
        <a:ext cx="16161" cy="16161"/>
      </dsp:txXfrm>
    </dsp:sp>
    <dsp:sp modelId="{02A3B6D0-8ACE-4EB3-9CC5-52CAD798CF4F}">
      <dsp:nvSpPr>
        <dsp:cNvPr id="0" name=""/>
        <dsp:cNvSpPr/>
      </dsp:nvSpPr>
      <dsp:spPr>
        <a:xfrm>
          <a:off x="3170088" y="3485568"/>
          <a:ext cx="1372939" cy="1372939"/>
        </a:xfrm>
        <a:prstGeom prst="ellipse">
          <a:avLst/>
        </a:prstGeom>
        <a:solidFill>
          <a:srgbClr val="FFFF0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>
              <a:solidFill>
                <a:schemeClr val="tx1"/>
              </a:solidFill>
            </a:rPr>
            <a:t>Contractor QC</a:t>
          </a:r>
        </a:p>
      </dsp:txBody>
      <dsp:txXfrm>
        <a:off x="3371150" y="3686630"/>
        <a:ext cx="970815" cy="970815"/>
      </dsp:txXfrm>
    </dsp:sp>
    <dsp:sp modelId="{AA1592AA-AEB8-488C-96B5-F8B942BF58E0}">
      <dsp:nvSpPr>
        <dsp:cNvPr id="0" name=""/>
        <dsp:cNvSpPr/>
      </dsp:nvSpPr>
      <dsp:spPr>
        <a:xfrm rot="9000000">
          <a:off x="2829534" y="2906938"/>
          <a:ext cx="413676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413676" y="16215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026030" y="2912811"/>
        <a:ext cx="20683" cy="20683"/>
      </dsp:txXfrm>
    </dsp:sp>
    <dsp:sp modelId="{4C3A05AF-F1C7-4CD6-94F5-E39182B491AC}">
      <dsp:nvSpPr>
        <dsp:cNvPr id="0" name=""/>
        <dsp:cNvSpPr/>
      </dsp:nvSpPr>
      <dsp:spPr>
        <a:xfrm>
          <a:off x="1576275" y="2683338"/>
          <a:ext cx="1372939" cy="13729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Lab Qualification</a:t>
          </a:r>
        </a:p>
      </dsp:txBody>
      <dsp:txXfrm>
        <a:off x="1777337" y="2884400"/>
        <a:ext cx="970815" cy="970815"/>
      </dsp:txXfrm>
    </dsp:sp>
    <dsp:sp modelId="{FC22DC41-B58A-4AF0-B746-6E041D34324B}">
      <dsp:nvSpPr>
        <dsp:cNvPr id="0" name=""/>
        <dsp:cNvSpPr/>
      </dsp:nvSpPr>
      <dsp:spPr>
        <a:xfrm rot="12705390">
          <a:off x="2862812" y="1995594"/>
          <a:ext cx="392897" cy="32431"/>
        </a:xfrm>
        <a:custGeom>
          <a:avLst/>
          <a:gdLst/>
          <a:ahLst/>
          <a:cxnLst/>
          <a:rect l="0" t="0" r="0" b="0"/>
          <a:pathLst>
            <a:path>
              <a:moveTo>
                <a:pt x="0" y="16215"/>
              </a:moveTo>
              <a:lnTo>
                <a:pt x="392897" y="16215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049438" y="2001988"/>
        <a:ext cx="19644" cy="19644"/>
      </dsp:txXfrm>
    </dsp:sp>
    <dsp:sp modelId="{AD2966FB-560E-4651-922A-2AAA003A0059}">
      <dsp:nvSpPr>
        <dsp:cNvPr id="0" name=""/>
        <dsp:cNvSpPr/>
      </dsp:nvSpPr>
      <dsp:spPr>
        <a:xfrm>
          <a:off x="1622052" y="860651"/>
          <a:ext cx="1372939" cy="13729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Personnel Qualification</a:t>
          </a:r>
        </a:p>
      </dsp:txBody>
      <dsp:txXfrm>
        <a:off x="1823114" y="1061713"/>
        <a:ext cx="970815" cy="970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11/10/2021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934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83" y="1842964"/>
            <a:ext cx="7099634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85" y="1842964"/>
            <a:ext cx="7099630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549061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3" y="6000575"/>
            <a:ext cx="3858492" cy="4572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12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47323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116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2" y="630935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2" y="630936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pic>
        <p:nvPicPr>
          <p:cNvPr id="13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62" y="705498"/>
            <a:ext cx="3858492" cy="4572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11/10/2021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87" r:id="rId3"/>
    <p:sldLayoutId id="2147483795" r:id="rId4"/>
    <p:sldLayoutId id="2147483711" r:id="rId5"/>
    <p:sldLayoutId id="2147483712" r:id="rId6"/>
    <p:sldLayoutId id="2147483790" r:id="rId7"/>
    <p:sldLayoutId id="2147483789" r:id="rId8"/>
    <p:sldLayoutId id="2147483714" r:id="rId9"/>
    <p:sldLayoutId id="2147483738" r:id="rId10"/>
    <p:sldLayoutId id="2147483739" r:id="rId11"/>
    <p:sldLayoutId id="2147483780" r:id="rId12"/>
    <p:sldLayoutId id="2147483773" r:id="rId13"/>
    <p:sldLayoutId id="2147483800" r:id="rId14"/>
    <p:sldLayoutId id="2147483688" r:id="rId15"/>
    <p:sldLayoutId id="2147483801" r:id="rId16"/>
    <p:sldLayoutId id="2147483802" r:id="rId17"/>
    <p:sldLayoutId id="2147483803" r:id="rId18"/>
    <p:sldLayoutId id="2147483744" r:id="rId19"/>
    <p:sldLayoutId id="2147483793" r:id="rId20"/>
    <p:sldLayoutId id="2147483772" r:id="rId21"/>
    <p:sldLayoutId id="2147483767" r:id="rId22"/>
    <p:sldLayoutId id="2147483769" r:id="rId23"/>
    <p:sldLayoutId id="2147483771" r:id="rId24"/>
    <p:sldLayoutId id="2147483770" r:id="rId25"/>
    <p:sldLayoutId id="2147483732" r:id="rId26"/>
    <p:sldLayoutId id="2147483794" r:id="rId27"/>
    <p:sldLayoutId id="2147483733" r:id="rId28"/>
    <p:sldLayoutId id="2147483747" r:id="rId29"/>
    <p:sldLayoutId id="2147483818" r:id="rId30"/>
    <p:sldLayoutId id="2147483805" r:id="rId31"/>
    <p:sldLayoutId id="2147483806" r:id="rId32"/>
    <p:sldLayoutId id="2147483750" r:id="rId33"/>
    <p:sldLayoutId id="2147483765" r:id="rId34"/>
    <p:sldLayoutId id="2147483781" r:id="rId35"/>
    <p:sldLayoutId id="2147483809" r:id="rId36"/>
    <p:sldLayoutId id="2147483808" r:id="rId37"/>
    <p:sldLayoutId id="2147483807" r:id="rId38"/>
    <p:sldLayoutId id="2147483819" r:id="rId39"/>
    <p:sldLayoutId id="2147483754" r:id="rId40"/>
    <p:sldLayoutId id="2147483755" r:id="rId41"/>
    <p:sldLayoutId id="2147483759" r:id="rId42"/>
    <p:sldLayoutId id="2147483753" r:id="rId43"/>
    <p:sldLayoutId id="2147483763" r:id="rId44"/>
    <p:sldLayoutId id="2147483762" r:id="rId45"/>
    <p:sldLayoutId id="2147483758" r:id="rId46"/>
    <p:sldLayoutId id="2147483756" r:id="rId47"/>
    <p:sldLayoutId id="2147483798" r:id="rId48"/>
    <p:sldLayoutId id="2147483797" r:id="rId4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e_to_%25Gmm_060121%20TH21-HMA-L1-12L-CL.xlsm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e_to_%25Gmm_060121%20TH21-HMA-L1-12L-CL.xlsm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e_to_%25Gmm_060121%20TH21-HMA-L1-12L-CL.xlsm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e_to_%25Gmm_060121%20TH21-HMA-L1-12L-CL.xlsm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e_to_%25Gmm_060121%20TH21-HMA-L1-12L-CL.xlsm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SensorChecks_052521%20TH21-HMA-L1-CL-12R.xlsm" TargetMode="Externa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477837"/>
            <a:ext cx="12192000" cy="1295182"/>
          </a:xfrm>
        </p:spPr>
        <p:txBody>
          <a:bodyPr/>
          <a:lstStyle/>
          <a:p>
            <a:r>
              <a:rPr lang="en-US" dirty="0"/>
              <a:t>Use of DPS for Acceptance: Challenges and Potential Solutions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Kyle Hoegh, MnDOT</a:t>
            </a:r>
          </a:p>
          <a:p>
            <a:pPr>
              <a:spcBef>
                <a:spcPts val="0"/>
              </a:spcBef>
            </a:pPr>
            <a:r>
              <a:rPr lang="en-US" dirty="0"/>
              <a:t>Dennis Dvorak, FHWA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FE2D9-4DA7-4589-BE05-E7F029AAE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271" y="49872"/>
            <a:ext cx="7863840" cy="33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54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D862-1E2B-4BEA-A24D-5A46C649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Acceptance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A2C59-05E2-4FFF-86B3-93D282E8D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10279455" cy="4582339"/>
          </a:xfrm>
          <a:solidFill>
            <a:srgbClr val="E8E8E8"/>
          </a:solidFill>
        </p:spPr>
        <p:txBody>
          <a:bodyPr/>
          <a:lstStyle/>
          <a:p>
            <a:r>
              <a:rPr lang="en-US" b="1" dirty="0"/>
              <a:t>Agency DPS</a:t>
            </a:r>
          </a:p>
          <a:p>
            <a:r>
              <a:rPr lang="en-US" b="1" dirty="0"/>
              <a:t>Contractor DPS verified by agency DPS</a:t>
            </a:r>
          </a:p>
          <a:p>
            <a:r>
              <a:rPr lang="en-US" b="1" dirty="0"/>
              <a:t>Contractor DPS verified by other method such as cores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90CFB-52D7-474B-B46D-EF5D96333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94B2-5BC9-4967-88A3-91BD76EC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52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11331627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Challenge: Ensure Dielectric to Density Correlation is Accurate – </a:t>
            </a:r>
            <a:br>
              <a:rPr lang="en-US" b="1" dirty="0"/>
            </a:br>
            <a:r>
              <a:rPr lang="en-US" sz="2000" b="1" i="1" dirty="0"/>
              <a:t>Converting what we measure to what we care about</a:t>
            </a: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735E35-5D62-46B1-B22A-4DCA9A24CE43}"/>
              </a:ext>
            </a:extLst>
          </p:cNvPr>
          <p:cNvSpPr txBox="1">
            <a:spLocks/>
          </p:cNvSpPr>
          <p:nvPr/>
        </p:nvSpPr>
        <p:spPr bwMode="auto">
          <a:xfrm>
            <a:off x="5779897" y="1193532"/>
            <a:ext cx="6389930" cy="45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62" tIns="40409" rIns="82262" bIns="40409"/>
          <a:lstStyle>
            <a:lvl1pPr marL="334963" indent="-334963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/>
              <a:buChar char="n"/>
              <a:defRPr sz="31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27075" indent="-277813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Monotype Sorts"/>
              <a:buChar char="u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17600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/>
              <a:buChar char="F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marL="1565275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marL="20113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24685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29257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33829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38401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sz="2182" kern="0" dirty="0">
                <a:effectLst/>
              </a:rPr>
              <a:t>New Solution: Develop Correlation with Production Mix Gyratory Samples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608689-5F74-45EE-B562-1240BC3D4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955159"/>
            <a:ext cx="3657600" cy="26500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6BBFA0-BFCC-45FE-9520-C156D2DFC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225161" y="3285284"/>
            <a:ext cx="1685279" cy="4572000"/>
          </a:xfrm>
          <a:prstGeom prst="rect">
            <a:avLst/>
          </a:prstGeom>
        </p:spPr>
      </p:pic>
      <p:sp>
        <p:nvSpPr>
          <p:cNvPr id="15" name="Content Placeholder 21">
            <a:extLst>
              <a:ext uri="{FF2B5EF4-FFF2-40B4-BE49-F238E27FC236}">
                <a16:creationId xmlns:a16="http://schemas.microsoft.com/office/drawing/2014/main" id="{9D68F60C-CE4A-4627-8AF1-0E6F326785E2}"/>
              </a:ext>
            </a:extLst>
          </p:cNvPr>
          <p:cNvSpPr txBox="1">
            <a:spLocks/>
          </p:cNvSpPr>
          <p:nvPr/>
        </p:nvSpPr>
        <p:spPr>
          <a:xfrm>
            <a:off x="8388" y="1323641"/>
            <a:ext cx="5696125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Advantages over traditional way: </a:t>
            </a:r>
          </a:p>
          <a:p>
            <a:pPr lvl="1"/>
            <a:r>
              <a:rPr lang="en-US" dirty="0"/>
              <a:t>Non-destructive</a:t>
            </a:r>
          </a:p>
          <a:p>
            <a:pPr lvl="2"/>
            <a:r>
              <a:rPr lang="en-US" dirty="0"/>
              <a:t>Proven to detect changes in mix without cutting any cores in pavement</a:t>
            </a:r>
          </a:p>
          <a:p>
            <a:pPr lvl="1"/>
            <a:r>
              <a:rPr lang="en-US" dirty="0"/>
              <a:t>Can ensure full range of air voids to develop conversion from dielectric to density </a:t>
            </a:r>
          </a:p>
          <a:p>
            <a:pPr lvl="1"/>
            <a:r>
              <a:rPr lang="en-US" dirty="0"/>
              <a:t>More stable dielectric measurement than surface reflection field measurement: higher precision and covers entire thickness</a:t>
            </a:r>
          </a:p>
          <a:p>
            <a:pPr lvl="1"/>
            <a:r>
              <a:rPr lang="en-US" dirty="0"/>
              <a:t>Easily integrated into the laboratory process</a:t>
            </a:r>
          </a:p>
          <a:p>
            <a:pPr lvl="2"/>
            <a:r>
              <a:rPr lang="en-US" dirty="0"/>
              <a:t>Minimizes field operations disruption</a:t>
            </a:r>
          </a:p>
          <a:p>
            <a:pPr lvl="2"/>
            <a:r>
              <a:rPr lang="en-US" dirty="0"/>
              <a:t>No additional staff (tech who gyrates pucks tests pucks for dielectric before dunking)</a:t>
            </a:r>
          </a:p>
          <a:p>
            <a:pPr lvl="1"/>
            <a:r>
              <a:rPr lang="en-US" dirty="0"/>
              <a:t>Has potential value beyond DPS for monitoring mix property changes</a:t>
            </a:r>
          </a:p>
        </p:txBody>
      </p:sp>
    </p:spTree>
    <p:extLst>
      <p:ext uri="{BB962C8B-B14F-4D97-AF65-F5344CB8AC3E}">
        <p14:creationId xmlns:p14="http://schemas.microsoft.com/office/powerpoint/2010/main" val="38659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11331627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Challenge: Ensure Dielectric to Density Correlation is Accurate – </a:t>
            </a:r>
            <a:br>
              <a:rPr lang="en-US" b="1" dirty="0"/>
            </a:br>
            <a:r>
              <a:rPr lang="en-US" sz="2000" b="1" i="1" dirty="0"/>
              <a:t>Converting what we measure to what we care about</a:t>
            </a: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735E35-5D62-46B1-B22A-4DCA9A24CE43}"/>
              </a:ext>
            </a:extLst>
          </p:cNvPr>
          <p:cNvSpPr txBox="1">
            <a:spLocks/>
          </p:cNvSpPr>
          <p:nvPr/>
        </p:nvSpPr>
        <p:spPr bwMode="auto">
          <a:xfrm>
            <a:off x="5779897" y="1193532"/>
            <a:ext cx="6389930" cy="45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62" tIns="40409" rIns="82262" bIns="40409"/>
          <a:lstStyle>
            <a:lvl1pPr marL="334963" indent="-334963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/>
              <a:buChar char="n"/>
              <a:defRPr sz="31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27075" indent="-277813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Monotype Sorts"/>
              <a:buChar char="u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17600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/>
              <a:buChar char="F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marL="1565275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marL="20113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24685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29257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33829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38401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sz="2182" kern="0" dirty="0">
                <a:effectLst/>
              </a:rPr>
              <a:t>New Solution: Develop Correlation with Production Mix Gyratory Samples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608689-5F74-45EE-B562-1240BC3D4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955159"/>
            <a:ext cx="3657600" cy="26500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6BBFA0-BFCC-45FE-9520-C156D2DFC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225161" y="3285284"/>
            <a:ext cx="1685279" cy="4572000"/>
          </a:xfrm>
          <a:prstGeom prst="rect">
            <a:avLst/>
          </a:prstGeom>
        </p:spPr>
      </p:pic>
      <p:sp>
        <p:nvSpPr>
          <p:cNvPr id="15" name="Content Placeholder 21">
            <a:extLst>
              <a:ext uri="{FF2B5EF4-FFF2-40B4-BE49-F238E27FC236}">
                <a16:creationId xmlns:a16="http://schemas.microsoft.com/office/drawing/2014/main" id="{9D68F60C-CE4A-4627-8AF1-0E6F326785E2}"/>
              </a:ext>
            </a:extLst>
          </p:cNvPr>
          <p:cNvSpPr txBox="1">
            <a:spLocks/>
          </p:cNvSpPr>
          <p:nvPr/>
        </p:nvSpPr>
        <p:spPr>
          <a:xfrm>
            <a:off x="8389" y="1323641"/>
            <a:ext cx="5181600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Questions: How often does the sensor consistency need to be checked?</a:t>
            </a:r>
          </a:p>
          <a:p>
            <a:pPr lvl="1"/>
            <a:r>
              <a:rPr lang="en-US" dirty="0"/>
              <a:t>Research to date shows very little variation from sensor to sensor</a:t>
            </a:r>
          </a:p>
          <a:p>
            <a:pPr lvl="1"/>
            <a:r>
              <a:rPr lang="en-US" dirty="0"/>
              <a:t>Currently specifying top, rotate 90 degrees, and bottom measurement</a:t>
            </a:r>
          </a:p>
          <a:p>
            <a:pPr lvl="2"/>
            <a:r>
              <a:rPr lang="en-US" dirty="0"/>
              <a:t>Max 0.05 variation criteria</a:t>
            </a:r>
          </a:p>
          <a:p>
            <a:pPr lvl="1"/>
            <a:r>
              <a:rPr lang="en-US" dirty="0"/>
              <a:t>HDPE appears to work for this, but never observed a sensor being extremely biased for puck measurements</a:t>
            </a:r>
          </a:p>
        </p:txBody>
      </p:sp>
    </p:spTree>
    <p:extLst>
      <p:ext uri="{BB962C8B-B14F-4D97-AF65-F5344CB8AC3E}">
        <p14:creationId xmlns:p14="http://schemas.microsoft.com/office/powerpoint/2010/main" val="337453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11331627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Challenge: Ensure Dielectric to Density Correlation is Accurate – </a:t>
            </a:r>
            <a:br>
              <a:rPr lang="en-US" b="1" dirty="0"/>
            </a:br>
            <a:r>
              <a:rPr lang="en-US" sz="2000" b="1" i="1" dirty="0"/>
              <a:t>Converting what we measure to what we care about</a:t>
            </a: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735E35-5D62-46B1-B22A-4DCA9A24CE43}"/>
              </a:ext>
            </a:extLst>
          </p:cNvPr>
          <p:cNvSpPr txBox="1">
            <a:spLocks/>
          </p:cNvSpPr>
          <p:nvPr/>
        </p:nvSpPr>
        <p:spPr bwMode="auto">
          <a:xfrm>
            <a:off x="5779897" y="1193532"/>
            <a:ext cx="6389930" cy="45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62" tIns="40409" rIns="82262" bIns="40409"/>
          <a:lstStyle>
            <a:lvl1pPr marL="334963" indent="-334963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/>
              <a:buChar char="n"/>
              <a:defRPr sz="31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27075" indent="-277813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Monotype Sorts"/>
              <a:buChar char="u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17600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/>
              <a:buChar char="F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marL="1565275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marL="20113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24685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29257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33829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38401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sz="2182" kern="0" dirty="0">
                <a:effectLst/>
              </a:rPr>
              <a:t>New Solution: Develop Correlation with Production Mix Gyratory Samples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608689-5F74-45EE-B562-1240BC3D4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955159"/>
            <a:ext cx="3657600" cy="26500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6BBFA0-BFCC-45FE-9520-C156D2DFC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225161" y="3285284"/>
            <a:ext cx="1685279" cy="4572000"/>
          </a:xfrm>
          <a:prstGeom prst="rect">
            <a:avLst/>
          </a:prstGeom>
        </p:spPr>
      </p:pic>
      <p:sp>
        <p:nvSpPr>
          <p:cNvPr id="15" name="Content Placeholder 21">
            <a:extLst>
              <a:ext uri="{FF2B5EF4-FFF2-40B4-BE49-F238E27FC236}">
                <a16:creationId xmlns:a16="http://schemas.microsoft.com/office/drawing/2014/main" id="{9D68F60C-CE4A-4627-8AF1-0E6F326785E2}"/>
              </a:ext>
            </a:extLst>
          </p:cNvPr>
          <p:cNvSpPr txBox="1">
            <a:spLocks/>
          </p:cNvSpPr>
          <p:nvPr/>
        </p:nvSpPr>
        <p:spPr>
          <a:xfrm>
            <a:off x="8389" y="1323641"/>
            <a:ext cx="5181600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Questions: What range of densities should be tested?</a:t>
            </a:r>
          </a:p>
          <a:p>
            <a:pPr lvl="1"/>
            <a:r>
              <a:rPr lang="en-US" dirty="0"/>
              <a:t>Currently using production mix design voids pucks then removing mix and gyrating to same height to hit full range of voids.</a:t>
            </a:r>
          </a:p>
          <a:p>
            <a:pPr lvl="2"/>
            <a:r>
              <a:rPr lang="en-US" dirty="0"/>
              <a:t>Typically ranges from 4% to 12% voids</a:t>
            </a:r>
          </a:p>
          <a:p>
            <a:pPr lvl="2"/>
            <a:r>
              <a:rPr lang="en-US" dirty="0"/>
              <a:t>Higher voids cause more variability</a:t>
            </a:r>
          </a:p>
          <a:p>
            <a:pPr lvl="2"/>
            <a:r>
              <a:rPr lang="en-US" dirty="0"/>
              <a:t>May look into tightening to keep range within 2% to 10% voids to reduce variability</a:t>
            </a:r>
          </a:p>
        </p:txBody>
      </p:sp>
    </p:spTree>
    <p:extLst>
      <p:ext uri="{BB962C8B-B14F-4D97-AF65-F5344CB8AC3E}">
        <p14:creationId xmlns:p14="http://schemas.microsoft.com/office/powerpoint/2010/main" val="248163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11331627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Challenge: Ensure Dielectric to Density Correlation is Accurate – </a:t>
            </a:r>
            <a:br>
              <a:rPr lang="en-US" b="1" dirty="0"/>
            </a:br>
            <a:r>
              <a:rPr lang="en-US" sz="2000" b="1" i="1" dirty="0"/>
              <a:t>Converting what we measure to what we care about</a:t>
            </a: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735E35-5D62-46B1-B22A-4DCA9A24CE43}"/>
              </a:ext>
            </a:extLst>
          </p:cNvPr>
          <p:cNvSpPr txBox="1">
            <a:spLocks/>
          </p:cNvSpPr>
          <p:nvPr/>
        </p:nvSpPr>
        <p:spPr bwMode="auto">
          <a:xfrm>
            <a:off x="5779897" y="1193532"/>
            <a:ext cx="6389930" cy="45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62" tIns="40409" rIns="82262" bIns="40409"/>
          <a:lstStyle>
            <a:lvl1pPr marL="334963" indent="-334963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/>
              <a:buChar char="n"/>
              <a:defRPr sz="31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27075" indent="-277813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Monotype Sorts"/>
              <a:buChar char="u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17600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/>
              <a:buChar char="F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marL="1565275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marL="20113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24685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29257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33829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38401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sz="2182" kern="0" dirty="0">
                <a:effectLst/>
              </a:rPr>
              <a:t>New Solution: Develop Correlation with Production Mix Gyratory Samples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608689-5F74-45EE-B562-1240BC3D4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955159"/>
            <a:ext cx="3657600" cy="26500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6BBFA0-BFCC-45FE-9520-C156D2DFC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225161" y="3285284"/>
            <a:ext cx="1685279" cy="4572000"/>
          </a:xfrm>
          <a:prstGeom prst="rect">
            <a:avLst/>
          </a:prstGeom>
        </p:spPr>
      </p:pic>
      <p:sp>
        <p:nvSpPr>
          <p:cNvPr id="15" name="Content Placeholder 21">
            <a:extLst>
              <a:ext uri="{FF2B5EF4-FFF2-40B4-BE49-F238E27FC236}">
                <a16:creationId xmlns:a16="http://schemas.microsoft.com/office/drawing/2014/main" id="{9D68F60C-CE4A-4627-8AF1-0E6F326785E2}"/>
              </a:ext>
            </a:extLst>
          </p:cNvPr>
          <p:cNvSpPr txBox="1">
            <a:spLocks/>
          </p:cNvSpPr>
          <p:nvPr/>
        </p:nvSpPr>
        <p:spPr>
          <a:xfrm>
            <a:off x="8389" y="1323641"/>
            <a:ext cx="5181600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Questions: How often should we test?</a:t>
            </a:r>
          </a:p>
          <a:p>
            <a:pPr lvl="1"/>
            <a:r>
              <a:rPr lang="en-US" dirty="0"/>
              <a:t>Currently adding higher void pucks one sample (1000 tons per day) and testing every puck fabricated to monitor for changes in dielectric properties</a:t>
            </a:r>
          </a:p>
          <a:p>
            <a:pPr lvl="2"/>
            <a:r>
              <a:rPr lang="en-US" dirty="0"/>
              <a:t>Generally very little change from sample to sample, day to day of the same mix unless aggregate swaps occur</a:t>
            </a:r>
          </a:p>
          <a:p>
            <a:pPr lvl="2"/>
            <a:r>
              <a:rPr lang="en-US" dirty="0"/>
              <a:t>Change to only fabricating new high void pucks if change in dielectric properties occurs</a:t>
            </a:r>
          </a:p>
        </p:txBody>
      </p:sp>
    </p:spTree>
    <p:extLst>
      <p:ext uri="{BB962C8B-B14F-4D97-AF65-F5344CB8AC3E}">
        <p14:creationId xmlns:p14="http://schemas.microsoft.com/office/powerpoint/2010/main" val="40793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11331627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Challenge: Ensure Dielectric to Density Correlation is Accurate – </a:t>
            </a:r>
            <a:br>
              <a:rPr lang="en-US" b="1" dirty="0"/>
            </a:br>
            <a:r>
              <a:rPr lang="en-US" sz="2000" b="1" i="1" dirty="0"/>
              <a:t>Converting what we measure to what we care about</a:t>
            </a: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735E35-5D62-46B1-B22A-4DCA9A24CE43}"/>
              </a:ext>
            </a:extLst>
          </p:cNvPr>
          <p:cNvSpPr txBox="1">
            <a:spLocks/>
          </p:cNvSpPr>
          <p:nvPr/>
        </p:nvSpPr>
        <p:spPr bwMode="auto">
          <a:xfrm>
            <a:off x="5779897" y="1193532"/>
            <a:ext cx="6389930" cy="45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62" tIns="40409" rIns="82262" bIns="40409"/>
          <a:lstStyle>
            <a:lvl1pPr marL="334963" indent="-334963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/>
              <a:buChar char="n"/>
              <a:defRPr sz="31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27075" indent="-277813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Monotype Sorts"/>
              <a:buChar char="u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17600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/>
              <a:buChar char="F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marL="1565275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marL="20113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24685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29257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33829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38401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sz="2182" kern="0" dirty="0">
                <a:effectLst/>
              </a:rPr>
              <a:t>New Solution: Develop Correlation with Production Mix Gyratory Samples</a:t>
            </a:r>
          </a:p>
        </p:txBody>
      </p:sp>
      <p:sp>
        <p:nvSpPr>
          <p:cNvPr id="15" name="Content Placeholder 21">
            <a:extLst>
              <a:ext uri="{FF2B5EF4-FFF2-40B4-BE49-F238E27FC236}">
                <a16:creationId xmlns:a16="http://schemas.microsoft.com/office/drawing/2014/main" id="{9D68F60C-CE4A-4627-8AF1-0E6F326785E2}"/>
              </a:ext>
            </a:extLst>
          </p:cNvPr>
          <p:cNvSpPr txBox="1">
            <a:spLocks/>
          </p:cNvSpPr>
          <p:nvPr/>
        </p:nvSpPr>
        <p:spPr>
          <a:xfrm>
            <a:off x="8389" y="1323641"/>
            <a:ext cx="5181600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Questions: How to we handle high sensitivity to puck thickness?</a:t>
            </a:r>
          </a:p>
          <a:p>
            <a:pPr lvl="1"/>
            <a:r>
              <a:rPr lang="en-US" dirty="0"/>
              <a:t>Currently use gyratory readout and save 1 puck per day for thickness verification using touch probe thickness setup</a:t>
            </a:r>
          </a:p>
          <a:p>
            <a:pPr lvl="2"/>
            <a:r>
              <a:rPr lang="en-US" dirty="0"/>
              <a:t>Reasonable to have a touch probe verification and how often is it needed?</a:t>
            </a:r>
          </a:p>
          <a:p>
            <a:pPr lvl="2"/>
            <a:r>
              <a:rPr lang="en-US" dirty="0"/>
              <a:t>Required accuracy?  1 mm = approximately 1% Air voids</a:t>
            </a:r>
          </a:p>
          <a:p>
            <a:pPr lvl="2"/>
            <a:r>
              <a:rPr lang="en-US" dirty="0"/>
              <a:t>Ensure gyratory compactors are calibrated for thickness.  How often?</a:t>
            </a:r>
          </a:p>
          <a:p>
            <a:pPr lvl="2"/>
            <a:r>
              <a:rPr lang="en-US" dirty="0"/>
              <a:t>Error in specifying height instead of number of gyrations?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155C0-8E2C-4F22-AD4A-A675F98C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688862" y="2486456"/>
            <a:ext cx="4572000" cy="35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81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D862-1E2B-4BEA-A24D-5A46C649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Acceptance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A2C59-05E2-4FFF-86B3-93D282E8D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10279455" cy="4582339"/>
          </a:xfrm>
          <a:solidFill>
            <a:srgbClr val="E8E8E8"/>
          </a:solidFill>
        </p:spPr>
        <p:txBody>
          <a:bodyPr/>
          <a:lstStyle/>
          <a:p>
            <a:r>
              <a:rPr lang="en-US" b="1" dirty="0"/>
              <a:t>Agency DPS</a:t>
            </a:r>
          </a:p>
          <a:p>
            <a:r>
              <a:rPr lang="en-US" b="1" dirty="0"/>
              <a:t>Contractor DPS verified by agency DPS</a:t>
            </a:r>
          </a:p>
          <a:p>
            <a:r>
              <a:rPr lang="en-US" b="1" dirty="0"/>
              <a:t>Contractor DPS verified by other method such as cores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90CFB-52D7-474B-B46D-EF5D96333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94B2-5BC9-4967-88A3-91BD76EC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265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11331627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Challenge: Ensure Dielectric to Density Correlation is Accurate – </a:t>
            </a:r>
            <a:br>
              <a:rPr lang="en-US" b="1" dirty="0"/>
            </a:br>
            <a:r>
              <a:rPr lang="en-US" sz="2000" b="1" i="1" dirty="0"/>
              <a:t>Converting what we measure to what we care about</a:t>
            </a: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  <p:sp>
        <p:nvSpPr>
          <p:cNvPr id="15" name="Content Placeholder 21">
            <a:extLst>
              <a:ext uri="{FF2B5EF4-FFF2-40B4-BE49-F238E27FC236}">
                <a16:creationId xmlns:a16="http://schemas.microsoft.com/office/drawing/2014/main" id="{9D68F60C-CE4A-4627-8AF1-0E6F326785E2}"/>
              </a:ext>
            </a:extLst>
          </p:cNvPr>
          <p:cNvSpPr txBox="1">
            <a:spLocks/>
          </p:cNvSpPr>
          <p:nvPr/>
        </p:nvSpPr>
        <p:spPr>
          <a:xfrm>
            <a:off x="8389" y="1323641"/>
            <a:ext cx="5181600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Questions: How can we evaluate the accuracy of the dielectric to density conversion?</a:t>
            </a:r>
          </a:p>
          <a:p>
            <a:pPr lvl="1"/>
            <a:r>
              <a:rPr lang="en-US" dirty="0"/>
              <a:t>Ideal situation: Use locations already randomly selected for density acceptance and collect a distance based dielectric measurement in core mode</a:t>
            </a:r>
          </a:p>
          <a:p>
            <a:pPr lvl="2"/>
            <a:r>
              <a:rPr lang="en-US" dirty="0"/>
              <a:t>Same conditions as routine analysis used for acceptance</a:t>
            </a:r>
          </a:p>
          <a:p>
            <a:pPr lvl="1"/>
            <a:r>
              <a:rPr lang="en-US" dirty="0"/>
              <a:t>Challenges</a:t>
            </a:r>
          </a:p>
          <a:p>
            <a:pPr lvl="2"/>
            <a:r>
              <a:rPr lang="en-US" dirty="0"/>
              <a:t>Agency must mark location and contractor can’t know until done rolling</a:t>
            </a:r>
          </a:p>
          <a:p>
            <a:pPr lvl="2"/>
            <a:r>
              <a:rPr lang="en-US" dirty="0"/>
              <a:t>Changes in paving from planned makes pre-paving random selection difficult</a:t>
            </a:r>
          </a:p>
          <a:p>
            <a:pPr lvl="2"/>
            <a:r>
              <a:rPr lang="en-US" dirty="0"/>
              <a:t>Takes time to measure cores while collecting in routine collection mode (can be a problem for partial closures with quick turnaround time) </a:t>
            </a:r>
          </a:p>
          <a:p>
            <a:pPr lvl="2"/>
            <a:r>
              <a:rPr lang="en-US" dirty="0"/>
              <a:t>Can be very late before final roller finishes at night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FB5F2-4C7E-49D6-8DA3-E22430900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01"/>
          <a:stretch/>
        </p:blipFill>
        <p:spPr>
          <a:xfrm>
            <a:off x="6574172" y="5016617"/>
            <a:ext cx="4206240" cy="1770077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file"/>
            <a:extLst>
              <a:ext uri="{FF2B5EF4-FFF2-40B4-BE49-F238E27FC236}">
                <a16:creationId xmlns:a16="http://schemas.microsoft.com/office/drawing/2014/main" id="{47391FBE-A53A-4739-BDCE-28DC99986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801" y="1323641"/>
            <a:ext cx="6583680" cy="36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88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11331627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Challenge: Ensure Dielectric to Density Correlation is Accurate – </a:t>
            </a:r>
            <a:br>
              <a:rPr lang="en-US" b="1" dirty="0"/>
            </a:br>
            <a:r>
              <a:rPr lang="en-US" sz="2000" b="1" i="1" dirty="0"/>
              <a:t>Converting what we measure to what we care about</a:t>
            </a: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  <p:sp>
        <p:nvSpPr>
          <p:cNvPr id="15" name="Content Placeholder 21">
            <a:extLst>
              <a:ext uri="{FF2B5EF4-FFF2-40B4-BE49-F238E27FC236}">
                <a16:creationId xmlns:a16="http://schemas.microsoft.com/office/drawing/2014/main" id="{9D68F60C-CE4A-4627-8AF1-0E6F326785E2}"/>
              </a:ext>
            </a:extLst>
          </p:cNvPr>
          <p:cNvSpPr txBox="1">
            <a:spLocks/>
          </p:cNvSpPr>
          <p:nvPr/>
        </p:nvSpPr>
        <p:spPr>
          <a:xfrm>
            <a:off x="8389" y="1323641"/>
            <a:ext cx="5181600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Questions: How can we evaluate the accuracy of the dielectric to density conversion?</a:t>
            </a:r>
          </a:p>
          <a:p>
            <a:pPr lvl="1"/>
            <a:r>
              <a:rPr lang="en-US" dirty="0"/>
              <a:t>Alternative method: Core the following morning prior to cutting cores</a:t>
            </a:r>
          </a:p>
          <a:p>
            <a:pPr lvl="2"/>
            <a:r>
              <a:rPr lang="en-US" dirty="0"/>
              <a:t>Conditions can change: wet pavement from overnight rain event</a:t>
            </a:r>
          </a:p>
          <a:p>
            <a:pPr lvl="2"/>
            <a:r>
              <a:rPr lang="en-US" dirty="0"/>
              <a:t>Need consistency check to ensure sensors are in same condition as data used for acceptance from previous day</a:t>
            </a:r>
          </a:p>
          <a:p>
            <a:pPr lvl="2"/>
            <a:r>
              <a:rPr lang="en-US" dirty="0"/>
              <a:t>Equipment not convenient to move between core locations quickly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FB5F2-4C7E-49D6-8DA3-E22430900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01"/>
          <a:stretch/>
        </p:blipFill>
        <p:spPr>
          <a:xfrm>
            <a:off x="6574172" y="5016617"/>
            <a:ext cx="4206240" cy="1770077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file"/>
            <a:extLst>
              <a:ext uri="{FF2B5EF4-FFF2-40B4-BE49-F238E27FC236}">
                <a16:creationId xmlns:a16="http://schemas.microsoft.com/office/drawing/2014/main" id="{47391FBE-A53A-4739-BDCE-28DC99986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801" y="1323641"/>
            <a:ext cx="6583680" cy="36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47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11331627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Challenge: Ensure Dielectric to Density Correlation is Accurate – </a:t>
            </a:r>
            <a:br>
              <a:rPr lang="en-US" b="1" dirty="0"/>
            </a:br>
            <a:r>
              <a:rPr lang="en-US" sz="2000" b="1" i="1" dirty="0"/>
              <a:t>Converting what we measure to what we care about</a:t>
            </a: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  <p:sp>
        <p:nvSpPr>
          <p:cNvPr id="15" name="Content Placeholder 21">
            <a:extLst>
              <a:ext uri="{FF2B5EF4-FFF2-40B4-BE49-F238E27FC236}">
                <a16:creationId xmlns:a16="http://schemas.microsoft.com/office/drawing/2014/main" id="{9D68F60C-CE4A-4627-8AF1-0E6F326785E2}"/>
              </a:ext>
            </a:extLst>
          </p:cNvPr>
          <p:cNvSpPr txBox="1">
            <a:spLocks/>
          </p:cNvSpPr>
          <p:nvPr/>
        </p:nvSpPr>
        <p:spPr>
          <a:xfrm>
            <a:off x="8389" y="1323641"/>
            <a:ext cx="5181600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Questions: How can we evaluate the accuracy of the dielectric to density conversion?</a:t>
            </a:r>
          </a:p>
          <a:p>
            <a:pPr lvl="1"/>
            <a:r>
              <a:rPr lang="en-US" dirty="0"/>
              <a:t>Alternative method: Don’t worry about using existing acceptance cores and just take extra randomly throughout the day</a:t>
            </a:r>
          </a:p>
          <a:p>
            <a:pPr lvl="2"/>
            <a:r>
              <a:rPr lang="en-US" dirty="0"/>
              <a:t>Not attractive to districts (we’ve been telling them no extra cores the last two construction seasons)</a:t>
            </a:r>
          </a:p>
          <a:p>
            <a:pPr lvl="2"/>
            <a:r>
              <a:rPr lang="en-US" dirty="0"/>
              <a:t>Still need to be at predefined locations if part of density acceptance specification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FB5F2-4C7E-49D6-8DA3-E22430900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01"/>
          <a:stretch/>
        </p:blipFill>
        <p:spPr>
          <a:xfrm>
            <a:off x="6574172" y="5016617"/>
            <a:ext cx="4206240" cy="1770077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file"/>
            <a:extLst>
              <a:ext uri="{FF2B5EF4-FFF2-40B4-BE49-F238E27FC236}">
                <a16:creationId xmlns:a16="http://schemas.microsoft.com/office/drawing/2014/main" id="{47391FBE-A53A-4739-BDCE-28DC99986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801" y="1323641"/>
            <a:ext cx="6583680" cy="36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51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D862-1E2B-4BEA-A24D-5A46C649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Acceptance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A2C59-05E2-4FFF-86B3-93D282E8D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10279455" cy="4582339"/>
          </a:xfrm>
          <a:solidFill>
            <a:srgbClr val="E8E8E8"/>
          </a:solidFill>
        </p:spPr>
        <p:txBody>
          <a:bodyPr/>
          <a:lstStyle/>
          <a:p>
            <a:r>
              <a:rPr lang="en-US" b="1" dirty="0"/>
              <a:t>Agency DPS</a:t>
            </a:r>
          </a:p>
          <a:p>
            <a:r>
              <a:rPr lang="en-US" b="1" dirty="0"/>
              <a:t>Contractor DPS verified by agency DPS</a:t>
            </a:r>
          </a:p>
          <a:p>
            <a:r>
              <a:rPr lang="en-US" b="1" dirty="0"/>
              <a:t>Contractor DPS verified by other method such as cores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90CFB-52D7-474B-B46D-EF5D96333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94B2-5BC9-4967-88A3-91BD76EC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68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11331627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Challenge: Ensure Dielectric to Density Correlation is Accurate – </a:t>
            </a:r>
            <a:br>
              <a:rPr lang="en-US" b="1" dirty="0"/>
            </a:br>
            <a:r>
              <a:rPr lang="en-US" sz="2000" b="1" i="1" dirty="0"/>
              <a:t>Converting what we measure to what we care about</a:t>
            </a: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  <p:sp>
        <p:nvSpPr>
          <p:cNvPr id="15" name="Content Placeholder 21">
            <a:extLst>
              <a:ext uri="{FF2B5EF4-FFF2-40B4-BE49-F238E27FC236}">
                <a16:creationId xmlns:a16="http://schemas.microsoft.com/office/drawing/2014/main" id="{9D68F60C-CE4A-4627-8AF1-0E6F326785E2}"/>
              </a:ext>
            </a:extLst>
          </p:cNvPr>
          <p:cNvSpPr txBox="1">
            <a:spLocks/>
          </p:cNvSpPr>
          <p:nvPr/>
        </p:nvSpPr>
        <p:spPr>
          <a:xfrm>
            <a:off x="8389" y="1323641"/>
            <a:ext cx="5181600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Questions: How can we evaluate the accuracy of the dielectric to density conversion?</a:t>
            </a:r>
          </a:p>
          <a:p>
            <a:pPr lvl="1"/>
            <a:r>
              <a:rPr lang="en-US" dirty="0"/>
              <a:t>Alternative method: Select core locations only from collected DPS locations</a:t>
            </a:r>
          </a:p>
          <a:p>
            <a:pPr lvl="2"/>
            <a:r>
              <a:rPr lang="en-US" dirty="0"/>
              <a:t>Requires accurate GPS</a:t>
            </a:r>
          </a:p>
          <a:p>
            <a:pPr lvl="2"/>
            <a:r>
              <a:rPr lang="en-US" dirty="0"/>
              <a:t>Does it still need to be random or could we statistically decide locations (ex. 10</a:t>
            </a:r>
            <a:r>
              <a:rPr lang="en-US" baseline="30000" dirty="0"/>
              <a:t>th</a:t>
            </a:r>
            <a:r>
              <a:rPr lang="en-US" dirty="0"/>
              <a:t> percentile and 90</a:t>
            </a:r>
            <a:r>
              <a:rPr lang="en-US" baseline="30000" dirty="0"/>
              <a:t>th</a:t>
            </a:r>
            <a:r>
              <a:rPr lang="en-US" dirty="0"/>
              <a:t> percentile locations)</a:t>
            </a:r>
          </a:p>
          <a:p>
            <a:pPr lvl="2"/>
            <a:r>
              <a:rPr lang="en-US" dirty="0"/>
              <a:t>Requires no extra collection during paving and ensures exact data used for acceptance is also used to check accuracy of density conversion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FB5F2-4C7E-49D6-8DA3-E22430900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01"/>
          <a:stretch/>
        </p:blipFill>
        <p:spPr>
          <a:xfrm>
            <a:off x="6574172" y="5016617"/>
            <a:ext cx="4206240" cy="1770077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file"/>
            <a:extLst>
              <a:ext uri="{FF2B5EF4-FFF2-40B4-BE49-F238E27FC236}">
                <a16:creationId xmlns:a16="http://schemas.microsoft.com/office/drawing/2014/main" id="{47391FBE-A53A-4739-BDCE-28DC99986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801" y="1323641"/>
            <a:ext cx="6583680" cy="36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54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11331627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Challenge: Ensure Dielectric to Density Correlation is Accurate – </a:t>
            </a:r>
            <a:br>
              <a:rPr lang="en-US" b="1" dirty="0"/>
            </a:br>
            <a:r>
              <a:rPr lang="en-US" sz="2000" b="1" i="1" dirty="0"/>
              <a:t>Converting what we measure to what we care about</a:t>
            </a: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  <p:sp>
        <p:nvSpPr>
          <p:cNvPr id="15" name="Content Placeholder 21">
            <a:extLst>
              <a:ext uri="{FF2B5EF4-FFF2-40B4-BE49-F238E27FC236}">
                <a16:creationId xmlns:a16="http://schemas.microsoft.com/office/drawing/2014/main" id="{9D68F60C-CE4A-4627-8AF1-0E6F326785E2}"/>
              </a:ext>
            </a:extLst>
          </p:cNvPr>
          <p:cNvSpPr txBox="1">
            <a:spLocks/>
          </p:cNvSpPr>
          <p:nvPr/>
        </p:nvSpPr>
        <p:spPr>
          <a:xfrm>
            <a:off x="8389" y="1323641"/>
            <a:ext cx="5181600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Questions: How do we quantitatively assess agreement between cores and predictions?</a:t>
            </a:r>
          </a:p>
          <a:p>
            <a:pPr lvl="1"/>
            <a:r>
              <a:rPr lang="en-US" dirty="0"/>
              <a:t>Currently based on 0.03 </a:t>
            </a:r>
            <a:r>
              <a:rPr lang="en-US" dirty="0" err="1"/>
              <a:t>Gmb</a:t>
            </a:r>
            <a:r>
              <a:rPr lang="en-US" dirty="0"/>
              <a:t> criterial ~ +/- 1.2%Gmm off predicted line</a:t>
            </a:r>
          </a:p>
          <a:p>
            <a:pPr lvl="1"/>
            <a:r>
              <a:rPr lang="en-US" dirty="0"/>
              <a:t>UNH to look at statistical acceptance criteria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FB5F2-4C7E-49D6-8DA3-E22430900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01"/>
          <a:stretch/>
        </p:blipFill>
        <p:spPr>
          <a:xfrm>
            <a:off x="6574172" y="5016617"/>
            <a:ext cx="4206240" cy="1770077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file"/>
            <a:extLst>
              <a:ext uri="{FF2B5EF4-FFF2-40B4-BE49-F238E27FC236}">
                <a16:creationId xmlns:a16="http://schemas.microsoft.com/office/drawing/2014/main" id="{47391FBE-A53A-4739-BDCE-28DC99986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801" y="1323641"/>
            <a:ext cx="6583680" cy="36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44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11331627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Challenge: Ensure Dielectric to Density Correlation is Accurate – </a:t>
            </a:r>
            <a:br>
              <a:rPr lang="en-US" b="1" dirty="0"/>
            </a:br>
            <a:r>
              <a:rPr lang="en-US" sz="2000" b="1" i="1" dirty="0"/>
              <a:t>Converting what we measure to what we care about</a:t>
            </a: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 dirty="0"/>
          </a:p>
        </p:txBody>
      </p:sp>
      <p:sp>
        <p:nvSpPr>
          <p:cNvPr id="15" name="Content Placeholder 21">
            <a:extLst>
              <a:ext uri="{FF2B5EF4-FFF2-40B4-BE49-F238E27FC236}">
                <a16:creationId xmlns:a16="http://schemas.microsoft.com/office/drawing/2014/main" id="{9D68F60C-CE4A-4627-8AF1-0E6F326785E2}"/>
              </a:ext>
            </a:extLst>
          </p:cNvPr>
          <p:cNvSpPr txBox="1">
            <a:spLocks/>
          </p:cNvSpPr>
          <p:nvPr/>
        </p:nvSpPr>
        <p:spPr>
          <a:xfrm>
            <a:off x="8389" y="1323641"/>
            <a:ext cx="5181600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Questions: What do we do if there is observed bias between predictions and cores?</a:t>
            </a:r>
          </a:p>
          <a:p>
            <a:pPr lvl="1"/>
            <a:r>
              <a:rPr lang="en-US" dirty="0"/>
              <a:t>Revert to cores?</a:t>
            </a:r>
          </a:p>
          <a:p>
            <a:pPr lvl="1"/>
            <a:r>
              <a:rPr lang="en-US" dirty="0"/>
              <a:t>Standardize prediction to match core shift?</a:t>
            </a:r>
          </a:p>
          <a:p>
            <a:pPr lvl="1"/>
            <a:r>
              <a:rPr lang="en-US" dirty="0"/>
              <a:t>UNH to look at process to make recommendations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FB5F2-4C7E-49D6-8DA3-E22430900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01"/>
          <a:stretch/>
        </p:blipFill>
        <p:spPr>
          <a:xfrm>
            <a:off x="6574172" y="5016617"/>
            <a:ext cx="4206240" cy="1770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DDA707-5F43-4B30-96AE-9430876D1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012" y="1613867"/>
            <a:ext cx="4572000" cy="316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46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11331627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Challenge: Ensure Dielectric to Density Correlation is Accurate – </a:t>
            </a:r>
            <a:br>
              <a:rPr lang="en-US" b="1" dirty="0"/>
            </a:br>
            <a:r>
              <a:rPr lang="en-US" sz="2000" b="1" i="1" dirty="0"/>
              <a:t>Converting what we measure to what we care about</a:t>
            </a: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23</a:t>
            </a:fld>
            <a:endParaRPr lang="en-US" dirty="0"/>
          </a:p>
        </p:txBody>
      </p:sp>
      <p:sp>
        <p:nvSpPr>
          <p:cNvPr id="15" name="Content Placeholder 21">
            <a:extLst>
              <a:ext uri="{FF2B5EF4-FFF2-40B4-BE49-F238E27FC236}">
                <a16:creationId xmlns:a16="http://schemas.microsoft.com/office/drawing/2014/main" id="{9D68F60C-CE4A-4627-8AF1-0E6F326785E2}"/>
              </a:ext>
            </a:extLst>
          </p:cNvPr>
          <p:cNvSpPr txBox="1">
            <a:spLocks/>
          </p:cNvSpPr>
          <p:nvPr/>
        </p:nvSpPr>
        <p:spPr>
          <a:xfrm>
            <a:off x="8389" y="1323641"/>
            <a:ext cx="5181600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Questions: How many cores do we need to check accuracy of predictions and how often?</a:t>
            </a:r>
          </a:p>
          <a:p>
            <a:pPr lvl="1"/>
            <a:r>
              <a:rPr lang="en-US" dirty="0"/>
              <a:t>How many each day?</a:t>
            </a:r>
          </a:p>
          <a:p>
            <a:pPr lvl="1"/>
            <a:r>
              <a:rPr lang="en-US" dirty="0"/>
              <a:t>Criteria that triggers more or less cores based on results?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FB5F2-4C7E-49D6-8DA3-E22430900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01"/>
          <a:stretch/>
        </p:blipFill>
        <p:spPr>
          <a:xfrm>
            <a:off x="6574172" y="5016617"/>
            <a:ext cx="4206240" cy="1770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385F26-D4AA-4D7C-8040-FE98A47C1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012" y="1529976"/>
            <a:ext cx="4572000" cy="316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4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D862-1E2B-4BEA-A24D-5A46C649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Acceptance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A2C59-05E2-4FFF-86B3-93D282E8D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10279455" cy="4582339"/>
          </a:xfrm>
          <a:solidFill>
            <a:srgbClr val="E8E8E8"/>
          </a:solidFill>
        </p:spPr>
        <p:txBody>
          <a:bodyPr/>
          <a:lstStyle/>
          <a:p>
            <a:r>
              <a:rPr lang="en-US" b="1" dirty="0"/>
              <a:t>Agency DPS</a:t>
            </a:r>
          </a:p>
          <a:p>
            <a:r>
              <a:rPr lang="en-US" b="1" dirty="0"/>
              <a:t>Contractor DPS verified by agency DPS</a:t>
            </a:r>
          </a:p>
          <a:p>
            <a:r>
              <a:rPr lang="en-US" b="1" dirty="0"/>
              <a:t>Contractor DPS verified by other method such as cores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90CFB-52D7-474B-B46D-EF5D96333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94B2-5BC9-4967-88A3-91BD76EC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76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Challenge: Ensure routine collection used for acceptance evaluation is collected correctly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25</a:t>
            </a:fld>
            <a:endParaRPr lang="en-US" dirty="0"/>
          </a:p>
        </p:txBody>
      </p:sp>
      <p:sp>
        <p:nvSpPr>
          <p:cNvPr id="16" name="Content Placeholder 21">
            <a:extLst>
              <a:ext uri="{FF2B5EF4-FFF2-40B4-BE49-F238E27FC236}">
                <a16:creationId xmlns:a16="http://schemas.microsoft.com/office/drawing/2014/main" id="{E546D7B0-1674-454D-89FB-A969DE658B00}"/>
              </a:ext>
            </a:extLst>
          </p:cNvPr>
          <p:cNvSpPr txBox="1">
            <a:spLocks/>
          </p:cNvSpPr>
          <p:nvPr/>
        </p:nvSpPr>
        <p:spPr>
          <a:xfrm>
            <a:off x="8389" y="1323641"/>
            <a:ext cx="5181600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Current solution</a:t>
            </a:r>
          </a:p>
          <a:p>
            <a:pPr lvl="1"/>
            <a:r>
              <a:rPr lang="en-US" dirty="0"/>
              <a:t>Specify data collection pattern</a:t>
            </a:r>
          </a:p>
          <a:p>
            <a:pPr lvl="1"/>
            <a:r>
              <a:rPr lang="en-US" dirty="0"/>
              <a:t>Contractor collects routine data</a:t>
            </a:r>
          </a:p>
          <a:p>
            <a:pPr lvl="1"/>
            <a:r>
              <a:rPr lang="en-US" dirty="0"/>
              <a:t>Random sampling with agency equipment</a:t>
            </a:r>
          </a:p>
          <a:p>
            <a:pPr lvl="2"/>
            <a:r>
              <a:rPr lang="en-US" dirty="0"/>
              <a:t>Global medians must be within 0.1 (similar to criteria of multiple sensors within same unit)</a:t>
            </a:r>
          </a:p>
          <a:p>
            <a:pPr lvl="1"/>
            <a:r>
              <a:rPr lang="en-US" dirty="0"/>
              <a:t>Require high accuracy GPS and monitor location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8FF48-9638-463D-9EA7-0FC2F07D2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176" y="1616010"/>
            <a:ext cx="5486400" cy="41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63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Challenge: Ensure routine collection used for acceptance evaluation is collected correctly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26</a:t>
            </a:fld>
            <a:endParaRPr lang="en-US" dirty="0"/>
          </a:p>
        </p:txBody>
      </p:sp>
      <p:sp>
        <p:nvSpPr>
          <p:cNvPr id="16" name="Content Placeholder 21">
            <a:extLst>
              <a:ext uri="{FF2B5EF4-FFF2-40B4-BE49-F238E27FC236}">
                <a16:creationId xmlns:a16="http://schemas.microsoft.com/office/drawing/2014/main" id="{E546D7B0-1674-454D-89FB-A969DE658B00}"/>
              </a:ext>
            </a:extLst>
          </p:cNvPr>
          <p:cNvSpPr txBox="1">
            <a:spLocks/>
          </p:cNvSpPr>
          <p:nvPr/>
        </p:nvSpPr>
        <p:spPr>
          <a:xfrm>
            <a:off x="8389" y="1323641"/>
            <a:ext cx="2558642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Is GPS good enough even if high accuracy?</a:t>
            </a:r>
          </a:p>
          <a:p>
            <a:pPr lvl="2"/>
            <a:r>
              <a:rPr lang="en-US" dirty="0"/>
              <a:t>Ex. As built joint doesn’t match as designed joint</a:t>
            </a:r>
          </a:p>
          <a:p>
            <a:pPr lvl="1"/>
            <a:r>
              <a:rPr lang="en-US" dirty="0"/>
              <a:t>How often do we need agency sampling of contractor collected data?</a:t>
            </a:r>
          </a:p>
          <a:p>
            <a:pPr lvl="1"/>
            <a:r>
              <a:rPr lang="en-US" dirty="0"/>
              <a:t>How to handle different Manufacturers (center frequency)?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09B198-122D-4E84-9488-D2361C967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417" y="1390741"/>
            <a:ext cx="9326880" cy="478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7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0" y="1651380"/>
            <a:ext cx="12192000" cy="1733266"/>
          </a:xfrm>
        </p:spPr>
        <p:txBody>
          <a:bodyPr/>
          <a:lstStyle/>
          <a:p>
            <a:r>
              <a:rPr lang="en-US" dirty="0"/>
              <a:t>Thank you again!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3521123"/>
            <a:ext cx="10515600" cy="2681374"/>
          </a:xfrm>
        </p:spPr>
        <p:txBody>
          <a:bodyPr/>
          <a:lstStyle/>
          <a:p>
            <a:r>
              <a:rPr lang="en-US" sz="2700" b="1" dirty="0"/>
              <a:t>Kyle Hoegh</a:t>
            </a:r>
          </a:p>
          <a:p>
            <a:r>
              <a:rPr lang="en-US" sz="2200" i="1" dirty="0"/>
              <a:t>kyle.hoegh@state.mn.us</a:t>
            </a:r>
          </a:p>
          <a:p>
            <a:r>
              <a:rPr lang="en-US" sz="2200" dirty="0"/>
              <a:t>507-398-2669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/>
              <a:pPr/>
              <a:t>11/10/2021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138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914400"/>
          </a:xfrm>
        </p:spPr>
        <p:txBody>
          <a:bodyPr>
            <a:normAutofit/>
          </a:bodyPr>
          <a:lstStyle/>
          <a:p>
            <a:r>
              <a:rPr lang="en-US" b="1" dirty="0"/>
              <a:t>Minimum Requirements for DPS HMA Density Acceptance</a:t>
            </a:r>
            <a:br>
              <a:rPr lang="en-US" b="1" dirty="0"/>
            </a:b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8A4568A-D4C0-425B-8B0A-93515E05E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9" y="1374197"/>
            <a:ext cx="11179174" cy="4982152"/>
          </a:xfrm>
          <a:noFill/>
        </p:spPr>
        <p:txBody>
          <a:bodyPr>
            <a:normAutofit fontScale="70000" lnSpcReduction="20000"/>
          </a:bodyPr>
          <a:lstStyle/>
          <a:p>
            <a:r>
              <a:rPr lang="en-US" sz="4000" b="1" dirty="0"/>
              <a:t>Challenge: Ensure correct equipment is used</a:t>
            </a:r>
          </a:p>
          <a:p>
            <a:r>
              <a:rPr lang="en-US" sz="4000" b="1" dirty="0"/>
              <a:t>Challenge: Ensure sensors are consistent throughout day and project</a:t>
            </a:r>
          </a:p>
          <a:p>
            <a:r>
              <a:rPr lang="en-US" sz="4000" b="1" dirty="0"/>
              <a:t>Challenge: Ensure dielectric to density conversion is accurate for the full range of field density</a:t>
            </a:r>
          </a:p>
          <a:p>
            <a:r>
              <a:rPr lang="en-US" sz="4000" b="1" dirty="0"/>
              <a:t>Challenge: Ensure routine collection used for acceptance evaluation is collected correctly</a:t>
            </a:r>
          </a:p>
          <a:p>
            <a:r>
              <a:rPr lang="en-US" sz="4000" b="1" dirty="0"/>
              <a:t>These challenges need to be overcome and procedures developed so that agencies can accept HMA density nondestructively with the improved coverage DPS offers!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n-US" sz="2182" dirty="0"/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n-US" sz="2182" dirty="0"/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n-US" sz="2182" dirty="0"/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n-US" sz="2182" dirty="0"/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n-US" sz="2182" dirty="0"/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n-US" sz="2182" dirty="0"/>
          </a:p>
        </p:txBody>
      </p:sp>
    </p:spTree>
    <p:extLst>
      <p:ext uri="{BB962C8B-B14F-4D97-AF65-F5344CB8AC3E}">
        <p14:creationId xmlns:p14="http://schemas.microsoft.com/office/powerpoint/2010/main" val="2246176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914400"/>
          </a:xfrm>
        </p:spPr>
        <p:txBody>
          <a:bodyPr>
            <a:normAutofit/>
          </a:bodyPr>
          <a:lstStyle/>
          <a:p>
            <a:r>
              <a:rPr lang="en-US" b="1" dirty="0"/>
              <a:t>Core Elements of a Quality Assurance Program</a:t>
            </a:r>
            <a:br>
              <a:rPr lang="en-US" b="1" dirty="0"/>
            </a:b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630CCDEA-0033-44D0-A5D6-86C6B1FC7F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34299" y="1403349"/>
          <a:ext cx="7620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9169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Challenge: Ensure Equipment is Precise/Unbiased– </a:t>
            </a:r>
            <a:br>
              <a:rPr lang="en-US" b="1" dirty="0"/>
            </a:br>
            <a:r>
              <a:rPr lang="en-US" sz="2000" b="1" i="1" dirty="0"/>
              <a:t>How can I make sure I am using the right equipment?</a:t>
            </a: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361FE8-AC24-4295-ADB8-FC0873726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/>
          <a:stretch/>
        </p:blipFill>
        <p:spPr>
          <a:xfrm>
            <a:off x="8497262" y="1365249"/>
            <a:ext cx="3558887" cy="4692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2D13A9-2327-4B62-9B98-863A2C701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" y="4228156"/>
            <a:ext cx="5125347" cy="15904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CD68BB-1DFF-404C-9ABB-9BD844994E94}"/>
              </a:ext>
            </a:extLst>
          </p:cNvPr>
          <p:cNvSpPr txBox="1"/>
          <p:nvPr/>
        </p:nvSpPr>
        <p:spPr>
          <a:xfrm>
            <a:off x="457201" y="1600200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method requires an instrument capable of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Scanning at a rate that allows for continuous collection behind the paving operation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Measuring an accurate dielectric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Developed method based on plastic with known dielectric constant (HDPE)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27ACD1CA-B8C1-471D-80E3-975EC8252B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904" y="3645345"/>
            <a:ext cx="3008656" cy="217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2428AB7-C8D7-40BF-8D53-4AAD9D6B4C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044" y="1426654"/>
            <a:ext cx="3051966" cy="193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E4A6A5-F8B4-417E-A243-821BE26B0A0A}"/>
              </a:ext>
            </a:extLst>
          </p:cNvPr>
          <p:cNvSpPr txBox="1"/>
          <p:nvPr/>
        </p:nvSpPr>
        <p:spPr>
          <a:xfrm>
            <a:off x="342878" y="5894684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Solution: AASHTO PP 98-19 specification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Draft spec published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Should be reviewed</a:t>
            </a:r>
          </a:p>
        </p:txBody>
      </p:sp>
    </p:spTree>
    <p:extLst>
      <p:ext uri="{BB962C8B-B14F-4D97-AF65-F5344CB8AC3E}">
        <p14:creationId xmlns:p14="http://schemas.microsoft.com/office/powerpoint/2010/main" val="23292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Challenge: Ensure Field Collection is Consistent – </a:t>
            </a:r>
            <a:br>
              <a:rPr lang="en-US" b="1" dirty="0"/>
            </a:br>
            <a:r>
              <a:rPr lang="en-US" sz="2000" b="1" i="1" dirty="0"/>
              <a:t>How can I make sure my data is of the necessary quality</a:t>
            </a:r>
            <a:r>
              <a:rPr lang="en-US" sz="2000" i="1" dirty="0"/>
              <a:t>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sp>
        <p:nvSpPr>
          <p:cNvPr id="20" name="Content Placeholder 21">
            <a:extLst>
              <a:ext uri="{FF2B5EF4-FFF2-40B4-BE49-F238E27FC236}">
                <a16:creationId xmlns:a16="http://schemas.microsoft.com/office/drawing/2014/main" id="{9B26E596-0CA5-4A42-AB05-A88804FCF086}"/>
              </a:ext>
            </a:extLst>
          </p:cNvPr>
          <p:cNvSpPr txBox="1">
            <a:spLocks/>
          </p:cNvSpPr>
          <p:nvPr/>
        </p:nvSpPr>
        <p:spPr>
          <a:xfrm>
            <a:off x="0" y="1323641"/>
            <a:ext cx="5181600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Solution: Consistency checks to make sure sensors are working properly</a:t>
            </a:r>
          </a:p>
          <a:p>
            <a:pPr lvl="1"/>
            <a:r>
              <a:rPr lang="en-US" dirty="0"/>
              <a:t>Method: Make sure all sensors give the same answer (within 0.08) when testing the same population</a:t>
            </a:r>
          </a:p>
          <a:p>
            <a:pPr lvl="2"/>
            <a:r>
              <a:rPr lang="en-US" dirty="0"/>
              <a:t>Swerve: Can also be used as a mat assessment but not well defined</a:t>
            </a:r>
          </a:p>
          <a:p>
            <a:pPr lvl="2"/>
            <a:r>
              <a:rPr lang="en-US" dirty="0"/>
              <a:t>Line test: Well defined but can’t always be done in transverse direction and requires accurate measurement to ensure all sensors are along the same line</a:t>
            </a:r>
          </a:p>
          <a:p>
            <a:pPr lvl="2"/>
            <a:r>
              <a:rPr lang="en-US" dirty="0"/>
              <a:t>HDPE: not recommended (doesn’t correspond to AC consistency)</a:t>
            </a:r>
          </a:p>
          <a:p>
            <a:pPr lvl="2"/>
            <a:r>
              <a:rPr lang="en-US" dirty="0"/>
              <a:t>Possible future: </a:t>
            </a:r>
            <a:r>
              <a:rPr lang="en-US" dirty="0" err="1"/>
              <a:t>Garolite</a:t>
            </a:r>
            <a:r>
              <a:rPr lang="en-US" dirty="0"/>
              <a:t> or other material closer to AC in dielectric range</a:t>
            </a:r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F48F7F-9983-4498-AF02-D07FC385A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944" y="1836396"/>
            <a:ext cx="6400800" cy="32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93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Challenge: Ensure Field Collection is Consistent – </a:t>
            </a:r>
            <a:br>
              <a:rPr lang="en-US" b="1" dirty="0"/>
            </a:br>
            <a:r>
              <a:rPr lang="en-US" sz="2000" b="1" i="1" dirty="0"/>
              <a:t>How can I make sure my data is of the necessary quality</a:t>
            </a:r>
            <a:r>
              <a:rPr lang="en-US" sz="2000" i="1" dirty="0"/>
              <a:t>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sp>
        <p:nvSpPr>
          <p:cNvPr id="20" name="Content Placeholder 21">
            <a:extLst>
              <a:ext uri="{FF2B5EF4-FFF2-40B4-BE49-F238E27FC236}">
                <a16:creationId xmlns:a16="http://schemas.microsoft.com/office/drawing/2014/main" id="{9B26E596-0CA5-4A42-AB05-A88804FCF086}"/>
              </a:ext>
            </a:extLst>
          </p:cNvPr>
          <p:cNvSpPr txBox="1">
            <a:spLocks/>
          </p:cNvSpPr>
          <p:nvPr/>
        </p:nvSpPr>
        <p:spPr>
          <a:xfrm>
            <a:off x="0" y="1323641"/>
            <a:ext cx="5181600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Questions?</a:t>
            </a:r>
          </a:p>
          <a:p>
            <a:pPr lvl="1"/>
            <a:r>
              <a:rPr lang="en-US" dirty="0"/>
              <a:t>What do we do when a sensor is out of range?</a:t>
            </a:r>
          </a:p>
          <a:p>
            <a:pPr lvl="2"/>
            <a:r>
              <a:rPr lang="en-US" dirty="0"/>
              <a:t>Require re-calibration?</a:t>
            </a:r>
          </a:p>
          <a:p>
            <a:pPr lvl="2"/>
            <a:r>
              <a:rPr lang="en-US" dirty="0"/>
              <a:t>Can we justify standardizing the sensors based on these tests with a scalar shift?</a:t>
            </a:r>
          </a:p>
          <a:p>
            <a:pPr lvl="2"/>
            <a:r>
              <a:rPr lang="en-US" dirty="0"/>
              <a:t>Revert to coring if a certain amount of consistency failures?</a:t>
            </a:r>
          </a:p>
          <a:p>
            <a:pPr lvl="2"/>
            <a:r>
              <a:rPr lang="en-US" dirty="0"/>
              <a:t>Revert to 2 sensors?</a:t>
            </a:r>
          </a:p>
          <a:p>
            <a:pPr lvl="1"/>
            <a:r>
              <a:rPr lang="en-US" dirty="0"/>
              <a:t>How often does the consistency need to be evaluated?</a:t>
            </a:r>
          </a:p>
          <a:p>
            <a:pPr lvl="2"/>
            <a:r>
              <a:rPr lang="en-US" dirty="0"/>
              <a:t>Beginning and end of day enough?</a:t>
            </a:r>
          </a:p>
          <a:p>
            <a:pPr lvl="2"/>
            <a:r>
              <a:rPr lang="en-US" dirty="0"/>
              <a:t>Currently specifying at least every 4000 ft or 4 hours whatever comes first, but does this need to be justified quantitatively?</a:t>
            </a:r>
          </a:p>
          <a:p>
            <a:pPr lvl="1"/>
            <a:r>
              <a:rPr lang="en-US" dirty="0"/>
              <a:t>If using contractor collected data for acceptance how often does agency random sampling need to occur? (discussed later)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hlinkClick r:id="rId2" action="ppaction://hlinkfile"/>
            <a:extLst>
              <a:ext uri="{FF2B5EF4-FFF2-40B4-BE49-F238E27FC236}">
                <a16:creationId xmlns:a16="http://schemas.microsoft.com/office/drawing/2014/main" id="{75C9B571-40C2-4387-A549-675DA1670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08877"/>
            <a:ext cx="5486400" cy="28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83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D862-1E2B-4BEA-A24D-5A46C649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Acceptance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A2C59-05E2-4FFF-86B3-93D282E8D7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10279455" cy="4582339"/>
          </a:xfrm>
          <a:solidFill>
            <a:srgbClr val="E8E8E8"/>
          </a:solidFill>
        </p:spPr>
        <p:txBody>
          <a:bodyPr/>
          <a:lstStyle/>
          <a:p>
            <a:r>
              <a:rPr lang="en-US" b="1" dirty="0"/>
              <a:t>Agency DPS</a:t>
            </a:r>
          </a:p>
          <a:p>
            <a:r>
              <a:rPr lang="en-US" b="1" dirty="0"/>
              <a:t>Contractor DPS verified by agency DPS</a:t>
            </a:r>
          </a:p>
          <a:p>
            <a:r>
              <a:rPr lang="en-US" b="1" dirty="0"/>
              <a:t>Contractor DPS verified by other method such as cores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90CFB-52D7-474B-B46D-EF5D96333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94B2-5BC9-4967-88A3-91BD76EC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96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52400"/>
            <a:ext cx="11331627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Challenge: Ensure Dielectric to Density Correlation is Accurate – </a:t>
            </a:r>
            <a:br>
              <a:rPr lang="en-US" b="1" dirty="0"/>
            </a:br>
            <a:r>
              <a:rPr lang="en-US" sz="2000" b="1" i="1" dirty="0"/>
              <a:t>Converting what we measure to what we care about</a:t>
            </a:r>
            <a:endParaRPr lang="en-US" sz="20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038E985-357E-4F7F-8E5B-298AA0D5DD26}"/>
              </a:ext>
            </a:extLst>
          </p:cNvPr>
          <p:cNvSpPr txBox="1">
            <a:spLocks/>
          </p:cNvSpPr>
          <p:nvPr/>
        </p:nvSpPr>
        <p:spPr bwMode="auto">
          <a:xfrm>
            <a:off x="182897" y="1523130"/>
            <a:ext cx="4389119" cy="91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62" tIns="40409" rIns="82262" bIns="40409"/>
          <a:lstStyle>
            <a:lvl1pPr marL="334963" indent="-334963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/>
              <a:buChar char="n"/>
              <a:defRPr sz="31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27075" indent="-277813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Monotype Sorts"/>
              <a:buChar char="u"/>
              <a:defRPr sz="27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17600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/>
              <a:buChar char="F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marL="1565275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marL="20113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24685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29257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33829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3840163" indent="-223838" algn="l" defTabSz="8731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marL="0" indent="0">
              <a:buNone/>
              <a:defRPr/>
            </a:pPr>
            <a:r>
              <a:rPr lang="en-US" sz="2182" kern="0" dirty="0">
                <a:effectLst/>
              </a:rPr>
              <a:t>Traditional Solution: </a:t>
            </a:r>
          </a:p>
          <a:p>
            <a:pPr marL="0" indent="0">
              <a:buNone/>
              <a:defRPr/>
            </a:pPr>
            <a:r>
              <a:rPr lang="en-US" sz="2182" kern="0" dirty="0">
                <a:effectLst/>
              </a:rPr>
              <a:t>Develop Correlation with Field Cores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1675C9-2CE6-4D98-9410-23DC699E1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98" y="2438395"/>
            <a:ext cx="4389120" cy="3186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0A9440-AF20-4CB0-9F36-E3C2D739C8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2" r="37778"/>
          <a:stretch/>
        </p:blipFill>
        <p:spPr>
          <a:xfrm rot="16200000" flipH="1">
            <a:off x="1797949" y="4332604"/>
            <a:ext cx="1005840" cy="3771900"/>
          </a:xfrm>
          <a:prstGeom prst="rect">
            <a:avLst/>
          </a:prstGeom>
        </p:spPr>
      </p:pic>
      <p:sp>
        <p:nvSpPr>
          <p:cNvPr id="15" name="Content Placeholder 21">
            <a:extLst>
              <a:ext uri="{FF2B5EF4-FFF2-40B4-BE49-F238E27FC236}">
                <a16:creationId xmlns:a16="http://schemas.microsoft.com/office/drawing/2014/main" id="{EA0A0920-517C-4DFE-A452-9EFFE879C935}"/>
              </a:ext>
            </a:extLst>
          </p:cNvPr>
          <p:cNvSpPr txBox="1">
            <a:spLocks/>
          </p:cNvSpPr>
          <p:nvPr/>
        </p:nvSpPr>
        <p:spPr>
          <a:xfrm>
            <a:off x="6484697" y="1323641"/>
            <a:ext cx="5181600" cy="546305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Questions?</a:t>
            </a:r>
          </a:p>
          <a:p>
            <a:pPr lvl="1"/>
            <a:r>
              <a:rPr lang="en-US" dirty="0"/>
              <a:t>How many cores are required to develop an accurate conversion?</a:t>
            </a:r>
          </a:p>
          <a:p>
            <a:pPr lvl="1"/>
            <a:r>
              <a:rPr lang="en-US" dirty="0"/>
              <a:t>How do you specify core locations to ensure you get the full range of voids?</a:t>
            </a:r>
          </a:p>
          <a:p>
            <a:pPr lvl="1"/>
            <a:r>
              <a:rPr lang="en-US" dirty="0"/>
              <a:t>How often do you need to perform a new conversion curve?</a:t>
            </a:r>
          </a:p>
          <a:p>
            <a:pPr lvl="1"/>
            <a:r>
              <a:rPr lang="en-US" dirty="0"/>
              <a:t>How do you accept or reject your core develop dielectric to?</a:t>
            </a:r>
          </a:p>
          <a:p>
            <a:pPr lvl="1"/>
            <a:r>
              <a:rPr lang="en-US" dirty="0"/>
              <a:t> How do you create your conversion curve and test the accuracy without taking too many cores?</a:t>
            </a:r>
          </a:p>
        </p:txBody>
      </p:sp>
    </p:spTree>
    <p:extLst>
      <p:ext uri="{BB962C8B-B14F-4D97-AF65-F5344CB8AC3E}">
        <p14:creationId xmlns:p14="http://schemas.microsoft.com/office/powerpoint/2010/main" val="2738958842"/>
      </p:ext>
    </p:extLst>
  </p:cSld>
  <p:clrMapOvr>
    <a:masterClrMapping/>
  </p:clrMapOvr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template-16x9.pptx" id="{FFA6567B-003C-4EDD-B4B1-434C2288AA53}" vid="{0DFF6D1D-E85A-48B0-AFAA-62A7A52994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B02A75-BCB0-4986-B381-502234F6C7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E8389D6-E0FD-469D-8587-EA39AB28503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B153553-7048-44C0-962D-31C90BA4FF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16x9</Template>
  <TotalTime>5365</TotalTime>
  <Words>1896</Words>
  <Application>Microsoft Office PowerPoint</Application>
  <PresentationFormat>Widescreen</PresentationFormat>
  <Paragraphs>244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Monotype Sorts</vt:lpstr>
      <vt:lpstr>NeueHaasGroteskText Std</vt:lpstr>
      <vt:lpstr>Wingdings</vt:lpstr>
      <vt:lpstr>MN.IT</vt:lpstr>
      <vt:lpstr>Use of DPS for Acceptance: Challenges and Potential Solutions</vt:lpstr>
      <vt:lpstr>Acceptance Methods</vt:lpstr>
      <vt:lpstr>Minimum Requirements for DPS HMA Density Acceptance </vt:lpstr>
      <vt:lpstr>Core Elements of a Quality Assurance Program </vt:lpstr>
      <vt:lpstr>Challenge: Ensure Equipment is Precise/Unbiased–  How can I make sure I am using the right equipment?</vt:lpstr>
      <vt:lpstr>Challenge: Ensure Field Collection is Consistent –  How can I make sure my data is of the necessary quality?</vt:lpstr>
      <vt:lpstr>Challenge: Ensure Field Collection is Consistent –  How can I make sure my data is of the necessary quality?</vt:lpstr>
      <vt:lpstr>Acceptance Methods</vt:lpstr>
      <vt:lpstr>Challenge: Ensure Dielectric to Density Correlation is Accurate –  Converting what we measure to what we care about</vt:lpstr>
      <vt:lpstr>Acceptance Methods</vt:lpstr>
      <vt:lpstr>Challenge: Ensure Dielectric to Density Correlation is Accurate –  Converting what we measure to what we care about</vt:lpstr>
      <vt:lpstr>Challenge: Ensure Dielectric to Density Correlation is Accurate –  Converting what we measure to what we care about</vt:lpstr>
      <vt:lpstr>Challenge: Ensure Dielectric to Density Correlation is Accurate –  Converting what we measure to what we care about</vt:lpstr>
      <vt:lpstr>Challenge: Ensure Dielectric to Density Correlation is Accurate –  Converting what we measure to what we care about</vt:lpstr>
      <vt:lpstr>Challenge: Ensure Dielectric to Density Correlation is Accurate –  Converting what we measure to what we care about</vt:lpstr>
      <vt:lpstr>Acceptance Methods</vt:lpstr>
      <vt:lpstr>Challenge: Ensure Dielectric to Density Correlation is Accurate –  Converting what we measure to what we care about</vt:lpstr>
      <vt:lpstr>Challenge: Ensure Dielectric to Density Correlation is Accurate –  Converting what we measure to what we care about</vt:lpstr>
      <vt:lpstr>Challenge: Ensure Dielectric to Density Correlation is Accurate –  Converting what we measure to what we care about</vt:lpstr>
      <vt:lpstr>Challenge: Ensure Dielectric to Density Correlation is Accurate –  Converting what we measure to what we care about</vt:lpstr>
      <vt:lpstr>Challenge: Ensure Dielectric to Density Correlation is Accurate –  Converting what we measure to what we care about</vt:lpstr>
      <vt:lpstr>Challenge: Ensure Dielectric to Density Correlation is Accurate –  Converting what we measure to what we care about</vt:lpstr>
      <vt:lpstr>Challenge: Ensure Dielectric to Density Correlation is Accurate –  Converting what we measure to what we care about</vt:lpstr>
      <vt:lpstr>Acceptance Methods</vt:lpstr>
      <vt:lpstr>Challenge: Ensure routine collection used for acceptance evaluation is collected correctly</vt:lpstr>
      <vt:lpstr>Challenge: Ensure routine collection used for acceptance evaluation is collected correctly</vt:lpstr>
      <vt:lpstr>Thank you again!</vt:lpstr>
    </vt:vector>
  </TitlesOfParts>
  <Company>State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Project Analysis: Show New Features with Real Data</dc:title>
  <dc:subject>PowerPoint Template</dc:subject>
  <dc:creator>Hoegh, Kyle (DOT)</dc:creator>
  <cp:keywords>PowerPoint, Template</cp:keywords>
  <dc:description>Version 1.1, Released 8-2016</dc:description>
  <cp:lastModifiedBy>Hoegh, Kyle (DOT)</cp:lastModifiedBy>
  <cp:revision>95</cp:revision>
  <cp:lastPrinted>2021-11-09T16:04:10Z</cp:lastPrinted>
  <dcterms:created xsi:type="dcterms:W3CDTF">2021-04-06T03:07:17Z</dcterms:created>
  <dcterms:modified xsi:type="dcterms:W3CDTF">2021-11-10T14:34:39Z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0x01010090DFDE64AAE0974A8908DD3553DDBF03</vt:lpwstr>
  </property>
</Properties>
</file>